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2" r:id="rId1"/>
  </p:sldMasterIdLst>
  <p:notesMasterIdLst>
    <p:notesMasterId r:id="rId42"/>
  </p:notesMasterIdLst>
  <p:sldIdLst>
    <p:sldId id="256" r:id="rId2"/>
    <p:sldId id="278" r:id="rId3"/>
    <p:sldId id="279" r:id="rId4"/>
    <p:sldId id="280" r:id="rId5"/>
    <p:sldId id="281" r:id="rId6"/>
    <p:sldId id="296" r:id="rId7"/>
    <p:sldId id="282" r:id="rId8"/>
    <p:sldId id="283" r:id="rId9"/>
    <p:sldId id="284" r:id="rId10"/>
    <p:sldId id="285" r:id="rId11"/>
    <p:sldId id="286" r:id="rId12"/>
    <p:sldId id="287" r:id="rId13"/>
    <p:sldId id="288" r:id="rId14"/>
    <p:sldId id="289" r:id="rId15"/>
    <p:sldId id="290" r:id="rId16"/>
    <p:sldId id="291" r:id="rId17"/>
    <p:sldId id="259" r:id="rId18"/>
    <p:sldId id="292" r:id="rId19"/>
    <p:sldId id="257" r:id="rId20"/>
    <p:sldId id="293" r:id="rId21"/>
    <p:sldId id="294" r:id="rId22"/>
    <p:sldId id="295"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varScale="1">
        <p:scale>
          <a:sx n="73" d="100"/>
          <a:sy n="73" d="100"/>
        </p:scale>
        <p:origin x="4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9949EC-0A8C-4735-8D0F-C5E244FAE3A2}" type="datetimeFigureOut">
              <a:rPr lang="en-GB" smtClean="0"/>
              <a:t>15/09/2019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D728D-E79F-41E0-8E64-B62734235AD5}" type="slidenum">
              <a:rPr lang="en-GB" smtClean="0"/>
              <a:t>‹#›</a:t>
            </a:fld>
            <a:endParaRPr lang="en-GB"/>
          </a:p>
        </p:txBody>
      </p:sp>
    </p:spTree>
    <p:extLst>
      <p:ext uri="{BB962C8B-B14F-4D97-AF65-F5344CB8AC3E}">
        <p14:creationId xmlns:p14="http://schemas.microsoft.com/office/powerpoint/2010/main" val="2364871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38B04-3858-4229-B79C-006837D42DDB}" type="slidenum">
              <a:rPr lang="fr-CH"/>
              <a:pPr/>
              <a:t>15</a:t>
            </a:fld>
            <a:endParaRPr lang="fr-CH"/>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xfrm>
            <a:off x="915816" y="4342450"/>
            <a:ext cx="5026369" cy="4115824"/>
          </a:xfrm>
        </p:spPr>
        <p:txBody>
          <a:bodyPr/>
          <a:lstStyle/>
          <a:p>
            <a:endParaRPr lang="en-US"/>
          </a:p>
        </p:txBody>
      </p:sp>
    </p:spTree>
    <p:extLst>
      <p:ext uri="{BB962C8B-B14F-4D97-AF65-F5344CB8AC3E}">
        <p14:creationId xmlns:p14="http://schemas.microsoft.com/office/powerpoint/2010/main" val="2426019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923F103-BC34-4FE4-A40E-EDDEECFDA5D0}" type="datetimeFigureOut">
              <a:rPr lang="en-US" smtClean="0"/>
              <a:pPr/>
              <a:t>9/15/2019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470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86D93-FCAC-47E0-A2EE-787E62CA814C}" type="datetimeFigureOut">
              <a:rPr lang="en-US" smtClean="0"/>
              <a:t>9/15/2019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684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879A6-0FD0-4734-A311-86BFCA472E6E}" type="datetimeFigureOut">
              <a:rPr lang="en-US" smtClean="0"/>
              <a:t>9/15/2019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018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9CA7B-DFD4-44B5-8C60-D14B8CD1FB59}" type="datetimeFigureOut">
              <a:rPr lang="en-US" smtClean="0"/>
              <a:t>9/15/2019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3060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9/15/2019</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993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DB8791-F1B0-41E7-B7FD-A781E65C4266}" type="datetimeFigureOut">
              <a:rPr lang="en-US" smtClean="0"/>
              <a:t>9/15/2019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4011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DD63B2-E120-4ED8-B27B-C685F510A5FE}" type="datetimeFigureOut">
              <a:rPr lang="en-US" smtClean="0"/>
              <a:t>9/15/2019</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073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18ACC-A947-437B-A130-35BD54FDF1E9}" type="datetimeFigureOut">
              <a:rPr lang="en-US" smtClean="0"/>
              <a:t>9/15/2019</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3560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9/15/2019</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031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9/15/2019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871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9/15/2019</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6114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451C3-0FF4-47C4-B829-773ADF60F88C}" type="datetimeFigureOut">
              <a:rPr lang="en-US" smtClean="0"/>
              <a:t>9/15/2019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308418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emf"/></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مادة التميز وفجوة الاجور</a:t>
            </a:r>
            <a:endParaRPr lang="en-GB"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95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idx="1"/>
          </p:nvPr>
        </p:nvSpPr>
        <p:spPr>
          <a:xfrm>
            <a:off x="7824789" y="3284539"/>
            <a:ext cx="2376487" cy="936625"/>
          </a:xfrm>
          <a:solidFill>
            <a:srgbClr val="99CCFF"/>
          </a:solidFill>
        </p:spPr>
        <p:txBody>
          <a:bodyPr/>
          <a:lstStyle/>
          <a:p>
            <a:pPr algn="r" rtl="1">
              <a:buFontTx/>
              <a:buNone/>
            </a:pPr>
            <a:endParaRPr lang="ar-SA" sz="1000" b="1">
              <a:solidFill>
                <a:srgbClr val="FF3300"/>
              </a:solidFill>
              <a:cs typeface="Arial" pitchFamily="34" charset="0"/>
            </a:endParaRPr>
          </a:p>
          <a:p>
            <a:pPr algn="ctr" rtl="1">
              <a:lnSpc>
                <a:spcPct val="75000"/>
              </a:lnSpc>
              <a:spcBef>
                <a:spcPct val="0"/>
              </a:spcBef>
              <a:buClr>
                <a:srgbClr val="FF0000"/>
              </a:buClr>
              <a:buFontTx/>
              <a:buNone/>
            </a:pPr>
            <a:r>
              <a:rPr lang="ar-SA" sz="3600" b="1">
                <a:cs typeface="Arial" pitchFamily="34" charset="0"/>
              </a:rPr>
              <a:t>الاهتمامات                  </a:t>
            </a:r>
          </a:p>
        </p:txBody>
      </p:sp>
      <p:sp>
        <p:nvSpPr>
          <p:cNvPr id="301060" name="Rectangle 4"/>
          <p:cNvSpPr>
            <a:spLocks noChangeArrowheads="1"/>
          </p:cNvSpPr>
          <p:nvPr/>
        </p:nvSpPr>
        <p:spPr bwMode="auto">
          <a:xfrm>
            <a:off x="4800601" y="3284539"/>
            <a:ext cx="2735263" cy="9366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ctr" rtl="1">
              <a:lnSpc>
                <a:spcPct val="80000"/>
              </a:lnSpc>
              <a:spcBef>
                <a:spcPct val="20000"/>
              </a:spcBef>
              <a:buClr>
                <a:srgbClr val="FF0000"/>
              </a:buClr>
            </a:pPr>
            <a:r>
              <a:rPr lang="ar-SA" sz="3600" b="1">
                <a:solidFill>
                  <a:srgbClr val="6600CC"/>
                </a:solidFill>
                <a:latin typeface="Verdana" pitchFamily="34" charset="0"/>
                <a:cs typeface="Arial" pitchFamily="34" charset="0"/>
              </a:rPr>
              <a:t>الاحتياجات</a:t>
            </a:r>
            <a:endParaRPr lang="ar-SA" sz="2600" b="1">
              <a:solidFill>
                <a:srgbClr val="6600CC"/>
              </a:solidFill>
              <a:latin typeface="Verdana" pitchFamily="34" charset="0"/>
              <a:cs typeface="Arial" pitchFamily="34" charset="0"/>
            </a:endParaRPr>
          </a:p>
          <a:p>
            <a:pPr marL="342900" indent="-342900" algn="r" rtl="1">
              <a:lnSpc>
                <a:spcPct val="80000"/>
              </a:lnSpc>
              <a:spcBef>
                <a:spcPct val="20000"/>
              </a:spcBef>
              <a:buClr>
                <a:srgbClr val="FF3300"/>
              </a:buClr>
            </a:pPr>
            <a:endParaRPr lang="en-US" sz="2600" b="1">
              <a:solidFill>
                <a:srgbClr val="6600CC"/>
              </a:solidFill>
              <a:latin typeface="Verdana" pitchFamily="34" charset="0"/>
              <a:cs typeface="Arial" pitchFamily="34" charset="0"/>
            </a:endParaRPr>
          </a:p>
        </p:txBody>
      </p:sp>
      <p:sp>
        <p:nvSpPr>
          <p:cNvPr id="301061" name="Rectangle 5"/>
          <p:cNvSpPr>
            <a:spLocks noChangeArrowheads="1"/>
          </p:cNvSpPr>
          <p:nvPr/>
        </p:nvSpPr>
        <p:spPr bwMode="auto">
          <a:xfrm>
            <a:off x="2279651" y="3284539"/>
            <a:ext cx="2232025" cy="9366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ctr" rtl="1">
              <a:lnSpc>
                <a:spcPct val="80000"/>
              </a:lnSpc>
              <a:spcBef>
                <a:spcPct val="20000"/>
              </a:spcBef>
              <a:buClr>
                <a:srgbClr val="FF0000"/>
              </a:buClr>
            </a:pPr>
            <a:r>
              <a:rPr lang="ar-SA" sz="3600" b="1">
                <a:solidFill>
                  <a:srgbClr val="6600CC"/>
                </a:solidFill>
                <a:latin typeface="Verdana" pitchFamily="34" charset="0"/>
                <a:cs typeface="Arial" pitchFamily="34" charset="0"/>
              </a:rPr>
              <a:t>الاولويات </a:t>
            </a:r>
            <a:endParaRPr lang="en-US" sz="3600" b="1">
              <a:solidFill>
                <a:srgbClr val="6600CC"/>
              </a:solidFill>
              <a:latin typeface="Verdana" pitchFamily="34" charset="0"/>
              <a:cs typeface="Arial" pitchFamily="34" charset="0"/>
            </a:endParaRPr>
          </a:p>
        </p:txBody>
      </p:sp>
      <p:sp>
        <p:nvSpPr>
          <p:cNvPr id="301062" name="Oval 6"/>
          <p:cNvSpPr>
            <a:spLocks noChangeArrowheads="1"/>
          </p:cNvSpPr>
          <p:nvPr/>
        </p:nvSpPr>
        <p:spPr bwMode="auto">
          <a:xfrm>
            <a:off x="3648076" y="1341438"/>
            <a:ext cx="5040313" cy="1727200"/>
          </a:xfrm>
          <a:prstGeom prst="ellipse">
            <a:avLst/>
          </a:prstGeom>
          <a:solidFill>
            <a:srgbClr val="6600CC"/>
          </a:solidFill>
          <a:ln w="9525">
            <a:solidFill>
              <a:schemeClr val="tx1"/>
            </a:solidFill>
            <a:round/>
            <a:headEnd/>
            <a:tailEnd/>
          </a:ln>
          <a:effectLst/>
        </p:spPr>
        <p:txBody>
          <a:bodyPr wrap="none" anchor="ctr"/>
          <a:lstStyle/>
          <a:p>
            <a:pPr algn="ctr" rtl="1"/>
            <a:endParaRPr lang="ar-SA" b="1" dirty="0">
              <a:solidFill>
                <a:schemeClr val="bg1"/>
              </a:solidFill>
              <a:cs typeface="Arial" pitchFamily="34" charset="0"/>
            </a:endParaRPr>
          </a:p>
          <a:p>
            <a:pPr algn="ctr" rtl="1"/>
            <a:r>
              <a:rPr lang="ar-SA" sz="3600" b="1" dirty="0">
                <a:solidFill>
                  <a:schemeClr val="bg1"/>
                </a:solidFill>
                <a:cs typeface="Arial" pitchFamily="34" charset="0"/>
              </a:rPr>
              <a:t>تفترض الاخذ بعين </a:t>
            </a:r>
          </a:p>
          <a:p>
            <a:pPr algn="ctr" rtl="1"/>
            <a:r>
              <a:rPr lang="ar-SA" sz="3600" b="1" dirty="0">
                <a:solidFill>
                  <a:schemeClr val="bg1"/>
                </a:solidFill>
                <a:cs typeface="Arial" pitchFamily="34" charset="0"/>
              </a:rPr>
              <a:t>الاعتبار </a:t>
            </a:r>
            <a:endParaRPr lang="en-US" sz="3600" b="1" dirty="0">
              <a:solidFill>
                <a:schemeClr val="bg1"/>
              </a:solidFill>
              <a:cs typeface="Arial" pitchFamily="34" charset="0"/>
            </a:endParaRPr>
          </a:p>
          <a:p>
            <a:pPr algn="ctr"/>
            <a:endParaRPr lang="en-US" sz="3600" dirty="0"/>
          </a:p>
        </p:txBody>
      </p:sp>
      <p:sp>
        <p:nvSpPr>
          <p:cNvPr id="301063" name="Line 7"/>
          <p:cNvSpPr>
            <a:spLocks noChangeShapeType="1"/>
          </p:cNvSpPr>
          <p:nvPr/>
        </p:nvSpPr>
        <p:spPr bwMode="auto">
          <a:xfrm>
            <a:off x="6024563" y="4221163"/>
            <a:ext cx="0" cy="647700"/>
          </a:xfrm>
          <a:prstGeom prst="line">
            <a:avLst/>
          </a:prstGeom>
          <a:noFill/>
          <a:ln w="9525">
            <a:solidFill>
              <a:srgbClr val="FF0000"/>
            </a:solidFill>
            <a:round/>
            <a:headEnd/>
            <a:tailEnd type="triangle" w="med" len="med"/>
          </a:ln>
          <a:effectLst/>
        </p:spPr>
        <p:txBody>
          <a:bodyPr/>
          <a:lstStyle/>
          <a:p>
            <a:endParaRPr lang="en-US"/>
          </a:p>
        </p:txBody>
      </p:sp>
      <p:sp>
        <p:nvSpPr>
          <p:cNvPr id="301064" name="Line 8"/>
          <p:cNvSpPr>
            <a:spLocks noChangeShapeType="1"/>
          </p:cNvSpPr>
          <p:nvPr/>
        </p:nvSpPr>
        <p:spPr bwMode="auto">
          <a:xfrm>
            <a:off x="3287714" y="4221163"/>
            <a:ext cx="1512887" cy="792162"/>
          </a:xfrm>
          <a:prstGeom prst="line">
            <a:avLst/>
          </a:prstGeom>
          <a:noFill/>
          <a:ln w="9525">
            <a:solidFill>
              <a:srgbClr val="FF0000"/>
            </a:solidFill>
            <a:round/>
            <a:headEnd/>
            <a:tailEnd type="triangle" w="med" len="med"/>
          </a:ln>
          <a:effectLst/>
        </p:spPr>
        <p:txBody>
          <a:bodyPr/>
          <a:lstStyle/>
          <a:p>
            <a:endParaRPr lang="en-US"/>
          </a:p>
        </p:txBody>
      </p:sp>
      <p:sp>
        <p:nvSpPr>
          <p:cNvPr id="301065" name="Line 9"/>
          <p:cNvSpPr>
            <a:spLocks noChangeShapeType="1"/>
          </p:cNvSpPr>
          <p:nvPr/>
        </p:nvSpPr>
        <p:spPr bwMode="auto">
          <a:xfrm flipH="1">
            <a:off x="7319964" y="4221163"/>
            <a:ext cx="1368425" cy="863600"/>
          </a:xfrm>
          <a:prstGeom prst="line">
            <a:avLst/>
          </a:prstGeom>
          <a:noFill/>
          <a:ln w="9525">
            <a:solidFill>
              <a:srgbClr val="FF0000"/>
            </a:solidFill>
            <a:round/>
            <a:headEnd/>
            <a:tailEnd type="triangle" w="med" len="med"/>
          </a:ln>
          <a:effectLst/>
        </p:spPr>
        <p:txBody>
          <a:bodyPr/>
          <a:lstStyle/>
          <a:p>
            <a:endParaRPr lang="en-US"/>
          </a:p>
        </p:txBody>
      </p:sp>
      <p:sp>
        <p:nvSpPr>
          <p:cNvPr id="301069" name="Rectangle 13"/>
          <p:cNvSpPr>
            <a:spLocks noChangeArrowheads="1"/>
          </p:cNvSpPr>
          <p:nvPr/>
        </p:nvSpPr>
        <p:spPr bwMode="auto">
          <a:xfrm>
            <a:off x="4440239" y="4580707"/>
            <a:ext cx="3290887" cy="1873250"/>
          </a:xfrm>
          <a:prstGeom prst="rect">
            <a:avLst/>
          </a:prstGeom>
          <a:solidFill>
            <a:srgbClr val="FF0000"/>
          </a:solidFill>
          <a:ln w="9525">
            <a:noFill/>
            <a:miter lim="800000"/>
            <a:headEnd/>
            <a:tailEnd/>
          </a:ln>
          <a:effectLst/>
        </p:spPr>
        <p:txBody>
          <a:bodyPr wrap="none" anchor="ctr"/>
          <a:lstStyle/>
          <a:p>
            <a:pPr algn="ctr" rtl="1"/>
            <a:r>
              <a:rPr lang="ar-SA" sz="2800" b="1" dirty="0">
                <a:solidFill>
                  <a:schemeClr val="bg1"/>
                </a:solidFill>
                <a:cs typeface="Arial" pitchFamily="34" charset="0"/>
              </a:rPr>
              <a:t>والاعتراف بالتنوع</a:t>
            </a:r>
          </a:p>
          <a:p>
            <a:pPr algn="ctr"/>
            <a:r>
              <a:rPr lang="ar-SA" sz="2800" b="1" dirty="0">
                <a:solidFill>
                  <a:schemeClr val="bg1"/>
                </a:solidFill>
                <a:cs typeface="Arial" pitchFamily="34" charset="0"/>
              </a:rPr>
              <a:t>الموجود لدى المجموعات </a:t>
            </a:r>
          </a:p>
          <a:p>
            <a:pPr algn="ctr"/>
            <a:r>
              <a:rPr lang="ar-SA" sz="2800" b="1" dirty="0">
                <a:solidFill>
                  <a:schemeClr val="bg1"/>
                </a:solidFill>
                <a:cs typeface="Arial" pitchFamily="34" charset="0"/>
              </a:rPr>
              <a:t>المختلفة للرجال والنساء</a:t>
            </a:r>
            <a:endParaRPr lang="en-US" sz="2800" b="1" dirty="0">
              <a:solidFill>
                <a:schemeClr val="bg1"/>
              </a:solidFill>
              <a:cs typeface="Arial" pitchFamily="34" charset="0"/>
            </a:endParaRPr>
          </a:p>
        </p:txBody>
      </p:sp>
      <p:sp>
        <p:nvSpPr>
          <p:cNvPr id="301070" name="Line 14"/>
          <p:cNvSpPr>
            <a:spLocks noChangeShapeType="1"/>
          </p:cNvSpPr>
          <p:nvPr/>
        </p:nvSpPr>
        <p:spPr bwMode="auto">
          <a:xfrm flipH="1">
            <a:off x="3287714" y="2708276"/>
            <a:ext cx="936625" cy="576263"/>
          </a:xfrm>
          <a:prstGeom prst="line">
            <a:avLst/>
          </a:prstGeom>
          <a:noFill/>
          <a:ln w="9525">
            <a:solidFill>
              <a:srgbClr val="FF0000"/>
            </a:solidFill>
            <a:round/>
            <a:headEnd/>
            <a:tailEnd type="triangle" w="med" len="med"/>
          </a:ln>
          <a:effectLst/>
        </p:spPr>
        <p:txBody>
          <a:bodyPr/>
          <a:lstStyle/>
          <a:p>
            <a:endParaRPr lang="en-US"/>
          </a:p>
        </p:txBody>
      </p:sp>
      <p:sp>
        <p:nvSpPr>
          <p:cNvPr id="301072" name="Line 16"/>
          <p:cNvSpPr>
            <a:spLocks noChangeShapeType="1"/>
          </p:cNvSpPr>
          <p:nvPr/>
        </p:nvSpPr>
        <p:spPr bwMode="auto">
          <a:xfrm>
            <a:off x="8112125" y="2781300"/>
            <a:ext cx="863600" cy="503238"/>
          </a:xfrm>
          <a:prstGeom prst="line">
            <a:avLst/>
          </a:prstGeom>
          <a:noFill/>
          <a:ln w="9525">
            <a:solidFill>
              <a:srgbClr val="FF0000"/>
            </a:solidFill>
            <a:round/>
            <a:headEnd/>
            <a:tailEnd type="triangle" w="med" len="med"/>
          </a:ln>
          <a:effectLst/>
        </p:spPr>
        <p:txBody>
          <a:bodyPr/>
          <a:lstStyle/>
          <a:p>
            <a:endParaRPr lang="en-US"/>
          </a:p>
        </p:txBody>
      </p:sp>
      <p:sp>
        <p:nvSpPr>
          <p:cNvPr id="301073" name="Line 17"/>
          <p:cNvSpPr>
            <a:spLocks noChangeShapeType="1"/>
          </p:cNvSpPr>
          <p:nvPr/>
        </p:nvSpPr>
        <p:spPr bwMode="auto">
          <a:xfrm>
            <a:off x="6024563" y="3068638"/>
            <a:ext cx="0" cy="215900"/>
          </a:xfrm>
          <a:prstGeom prst="line">
            <a:avLst/>
          </a:prstGeom>
          <a:noFill/>
          <a:ln w="9525">
            <a:solidFill>
              <a:srgbClr val="FF0000"/>
            </a:solidFill>
            <a:round/>
            <a:headEnd/>
            <a:tailEnd type="triangle" w="med" len="med"/>
          </a:ln>
          <a:effectLst/>
        </p:spPr>
        <p:txBody>
          <a:bodyPr/>
          <a:lstStyle/>
          <a:p>
            <a:endParaRPr lang="en-US"/>
          </a:p>
        </p:txBody>
      </p:sp>
      <p:sp>
        <p:nvSpPr>
          <p:cNvPr id="301074" name="Oval 18"/>
          <p:cNvSpPr>
            <a:spLocks noChangeArrowheads="1"/>
          </p:cNvSpPr>
          <p:nvPr/>
        </p:nvSpPr>
        <p:spPr bwMode="auto">
          <a:xfrm>
            <a:off x="2279650" y="4476203"/>
            <a:ext cx="914400" cy="914400"/>
          </a:xfrm>
          <a:prstGeom prst="ellipse">
            <a:avLst/>
          </a:prstGeom>
          <a:noFill/>
          <a:ln w="9525">
            <a:solidFill>
              <a:srgbClr val="FF0000"/>
            </a:solidFill>
            <a:round/>
            <a:headEnd/>
            <a:tailEnd/>
          </a:ln>
          <a:effectLst/>
        </p:spPr>
        <p:txBody>
          <a:bodyPr wrap="none" anchor="ctr"/>
          <a:lstStyle/>
          <a:p>
            <a:endParaRPr lang="en-US"/>
          </a:p>
        </p:txBody>
      </p:sp>
      <p:sp>
        <p:nvSpPr>
          <p:cNvPr id="301076" name="Line 20"/>
          <p:cNvSpPr>
            <a:spLocks noChangeShapeType="1"/>
          </p:cNvSpPr>
          <p:nvPr/>
        </p:nvSpPr>
        <p:spPr bwMode="auto">
          <a:xfrm>
            <a:off x="2063750" y="5844628"/>
            <a:ext cx="1295400" cy="0"/>
          </a:xfrm>
          <a:prstGeom prst="line">
            <a:avLst/>
          </a:prstGeom>
          <a:noFill/>
          <a:ln w="9525">
            <a:solidFill>
              <a:srgbClr val="FF0000"/>
            </a:solidFill>
            <a:round/>
            <a:headEnd/>
            <a:tailEnd/>
          </a:ln>
          <a:effectLst/>
        </p:spPr>
        <p:txBody>
          <a:bodyPr/>
          <a:lstStyle/>
          <a:p>
            <a:endParaRPr lang="en-US"/>
          </a:p>
        </p:txBody>
      </p:sp>
      <p:sp>
        <p:nvSpPr>
          <p:cNvPr id="301077" name="Oval 21"/>
          <p:cNvSpPr>
            <a:spLocks noChangeArrowheads="1"/>
          </p:cNvSpPr>
          <p:nvPr/>
        </p:nvSpPr>
        <p:spPr bwMode="auto">
          <a:xfrm>
            <a:off x="8759825" y="5373688"/>
            <a:ext cx="914400" cy="914400"/>
          </a:xfrm>
          <a:prstGeom prst="ellipse">
            <a:avLst/>
          </a:prstGeom>
          <a:noFill/>
          <a:ln w="9525">
            <a:solidFill>
              <a:srgbClr val="FF0000"/>
            </a:solidFill>
            <a:round/>
            <a:headEnd/>
            <a:tailEnd/>
          </a:ln>
          <a:effectLst/>
        </p:spPr>
        <p:txBody>
          <a:bodyPr wrap="none" anchor="ctr"/>
          <a:lstStyle/>
          <a:p>
            <a:endParaRPr lang="en-US"/>
          </a:p>
        </p:txBody>
      </p:sp>
      <p:sp>
        <p:nvSpPr>
          <p:cNvPr id="301112" name="Line 56"/>
          <p:cNvSpPr>
            <a:spLocks noChangeShapeType="1"/>
          </p:cNvSpPr>
          <p:nvPr/>
        </p:nvSpPr>
        <p:spPr bwMode="auto">
          <a:xfrm flipV="1">
            <a:off x="9551989" y="4941889"/>
            <a:ext cx="504825" cy="574675"/>
          </a:xfrm>
          <a:prstGeom prst="line">
            <a:avLst/>
          </a:prstGeom>
          <a:noFill/>
          <a:ln w="9525">
            <a:solidFill>
              <a:srgbClr val="FF0000"/>
            </a:solidFill>
            <a:round/>
            <a:headEnd/>
            <a:tailEnd type="triangle" w="med" len="med"/>
          </a:ln>
          <a:effectLst/>
        </p:spPr>
        <p:txBody>
          <a:bodyPr/>
          <a:lstStyle/>
          <a:p>
            <a:endParaRPr lang="en-US"/>
          </a:p>
        </p:txBody>
      </p:sp>
      <p:sp>
        <p:nvSpPr>
          <p:cNvPr id="301113" name="Line 57"/>
          <p:cNvSpPr>
            <a:spLocks noChangeShapeType="1"/>
          </p:cNvSpPr>
          <p:nvPr/>
        </p:nvSpPr>
        <p:spPr bwMode="auto">
          <a:xfrm>
            <a:off x="2711450" y="5412829"/>
            <a:ext cx="0" cy="1008063"/>
          </a:xfrm>
          <a:prstGeom prst="line">
            <a:avLst/>
          </a:prstGeom>
          <a:noFill/>
          <a:ln w="9525">
            <a:solidFill>
              <a:srgbClr val="FF0000"/>
            </a:solidFill>
            <a:round/>
            <a:headEnd/>
            <a:tailEnd/>
          </a:ln>
          <a:effectLst/>
        </p:spPr>
        <p:txBody>
          <a:bodyPr/>
          <a:lstStyle/>
          <a:p>
            <a:endParaRPr lang="en-US"/>
          </a:p>
        </p:txBody>
      </p:sp>
      <p:pic>
        <p:nvPicPr>
          <p:cNvPr id="1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751089" y="409874"/>
            <a:ext cx="4253087" cy="646331"/>
          </a:xfrm>
          <a:prstGeom prst="rect">
            <a:avLst/>
          </a:prstGeom>
        </p:spPr>
        <p:txBody>
          <a:bodyPr wrap="none">
            <a:spAutoFit/>
          </a:bodyPr>
          <a:lstStyle/>
          <a:p>
            <a:pPr algn="ctr" rtl="1"/>
            <a:r>
              <a:rPr lang="ar-SA" sz="3600" b="1" dirty="0">
                <a:latin typeface="Verdana" pitchFamily="34" charset="0"/>
              </a:rPr>
              <a:t>المساواة بين الرجل والمرأة</a:t>
            </a:r>
            <a:endParaRPr lang="fr-FR" sz="3600" b="1" dirty="0">
              <a:latin typeface="Verdana" pitchFamily="34" charset="0"/>
              <a:cs typeface="Arial" pitchFamily="34" charset="0"/>
            </a:endParaRPr>
          </a:p>
        </p:txBody>
      </p:sp>
    </p:spTree>
    <p:extLst>
      <p:ext uri="{BB962C8B-B14F-4D97-AF65-F5344CB8AC3E}">
        <p14:creationId xmlns:p14="http://schemas.microsoft.com/office/powerpoint/2010/main" val="165195951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24" name="Text Box 20"/>
          <p:cNvSpPr txBox="1">
            <a:spLocks noChangeArrowheads="1"/>
          </p:cNvSpPr>
          <p:nvPr/>
        </p:nvSpPr>
        <p:spPr bwMode="auto">
          <a:xfrm>
            <a:off x="1774825" y="2234340"/>
            <a:ext cx="9237164" cy="3046988"/>
          </a:xfrm>
          <a:prstGeom prst="rect">
            <a:avLst/>
          </a:prstGeom>
          <a:noFill/>
          <a:ln w="9525">
            <a:noFill/>
            <a:miter lim="800000"/>
            <a:headEnd/>
            <a:tailEnd/>
          </a:ln>
          <a:effectLst/>
        </p:spPr>
        <p:txBody>
          <a:bodyPr wrap="square">
            <a:spAutoFit/>
          </a:bodyPr>
          <a:lstStyle/>
          <a:p>
            <a:pPr algn="r"/>
            <a:r>
              <a:rPr lang="ar-SA" sz="2400" b="1" dirty="0">
                <a:cs typeface="Simplified Arabic" pitchFamily="18" charset="-78"/>
              </a:rPr>
              <a:t>ليست بقضية ” للنساء ”</a:t>
            </a:r>
          </a:p>
          <a:p>
            <a:pPr algn="r"/>
            <a:endParaRPr lang="ar-SA" sz="2400" b="1" dirty="0">
              <a:cs typeface="Simplified Arabic" pitchFamily="18" charset="-78"/>
            </a:endParaRPr>
          </a:p>
          <a:p>
            <a:pPr algn="r" rtl="1"/>
            <a:r>
              <a:rPr lang="ar-SA" sz="2400" b="1" dirty="0">
                <a:cs typeface="Simplified Arabic" pitchFamily="18" charset="-78"/>
              </a:rPr>
              <a:t>بـل</a:t>
            </a:r>
          </a:p>
          <a:p>
            <a:pPr algn="r" rtl="1"/>
            <a:endParaRPr lang="ar-SA" sz="2400" b="1" dirty="0">
              <a:cs typeface="Simplified Arabic" pitchFamily="18" charset="-78"/>
            </a:endParaRPr>
          </a:p>
          <a:p>
            <a:pPr algn="r" rtl="1"/>
            <a:r>
              <a:rPr lang="ar-SA" sz="2400" b="1" dirty="0">
                <a:cs typeface="Simplified Arabic" pitchFamily="18" charset="-78"/>
              </a:rPr>
              <a:t>هي قضية </a:t>
            </a:r>
            <a:r>
              <a:rPr lang="ar-SA" sz="2400" b="1" u="sng" dirty="0">
                <a:cs typeface="Simplified Arabic" pitchFamily="18" charset="-78"/>
              </a:rPr>
              <a:t>حقوق انسان</a:t>
            </a:r>
          </a:p>
          <a:p>
            <a:pPr algn="r" rtl="1"/>
            <a:endParaRPr lang="ar-SA" sz="2400" b="1" dirty="0">
              <a:cs typeface="Simplified Arabic" pitchFamily="18" charset="-78"/>
            </a:endParaRPr>
          </a:p>
          <a:p>
            <a:pPr algn="r" rtl="1"/>
            <a:r>
              <a:rPr lang="ar-SA" sz="2400" b="1" u="sng" dirty="0">
                <a:cs typeface="Simplified Arabic" pitchFamily="18" charset="-78"/>
              </a:rPr>
              <a:t>وشرط اساسي</a:t>
            </a:r>
            <a:r>
              <a:rPr lang="ar-SA" sz="2400" b="1" dirty="0">
                <a:cs typeface="Simplified Arabic" pitchFamily="18" charset="-78"/>
              </a:rPr>
              <a:t> ومسبق </a:t>
            </a:r>
            <a:r>
              <a:rPr lang="ar-SA" sz="2400" b="1" u="sng" dirty="0">
                <a:cs typeface="Simplified Arabic" pitchFamily="18" charset="-78"/>
              </a:rPr>
              <a:t>للتنمية المستدامة المركزة </a:t>
            </a:r>
          </a:p>
          <a:p>
            <a:pPr algn="r" rtl="1"/>
            <a:r>
              <a:rPr lang="ar-SA" sz="2400" b="1" u="sng" dirty="0">
                <a:cs typeface="Simplified Arabic" pitchFamily="18" charset="-78"/>
              </a:rPr>
              <a:t>على الانسان</a:t>
            </a:r>
            <a:r>
              <a:rPr lang="ar-SA" sz="2400" b="1" dirty="0">
                <a:cs typeface="Simplified Arabic" pitchFamily="18" charset="-78"/>
              </a:rPr>
              <a:t> ومؤشر لها</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929519" y="901804"/>
            <a:ext cx="4698723" cy="707886"/>
          </a:xfrm>
          <a:prstGeom prst="rect">
            <a:avLst/>
          </a:prstGeom>
        </p:spPr>
        <p:txBody>
          <a:bodyPr wrap="none">
            <a:spAutoFit/>
          </a:bodyPr>
          <a:lstStyle/>
          <a:p>
            <a:pPr algn="ctr" rtl="1"/>
            <a:r>
              <a:rPr lang="ar-SA" sz="4000" b="1" dirty="0">
                <a:latin typeface="Verdana" pitchFamily="34" charset="0"/>
              </a:rPr>
              <a:t>المساواة بين الرجل والمرأة</a:t>
            </a:r>
            <a:endParaRPr lang="fr-FR" sz="4000" b="1" dirty="0">
              <a:latin typeface="Verdana" pitchFamily="34" charset="0"/>
              <a:cs typeface="Arial" pitchFamily="34" charset="0"/>
            </a:endParaRPr>
          </a:p>
        </p:txBody>
      </p:sp>
    </p:spTree>
    <p:extLst>
      <p:ext uri="{BB962C8B-B14F-4D97-AF65-F5344CB8AC3E}">
        <p14:creationId xmlns:p14="http://schemas.microsoft.com/office/powerpoint/2010/main" val="372626672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idx="1"/>
          </p:nvPr>
        </p:nvSpPr>
        <p:spPr>
          <a:xfrm>
            <a:off x="3200763" y="1846581"/>
            <a:ext cx="7772400" cy="4471987"/>
          </a:xfrm>
        </p:spPr>
        <p:txBody>
          <a:bodyPr>
            <a:normAutofit/>
          </a:bodyPr>
          <a:lstStyle/>
          <a:p>
            <a:pPr algn="r" rtl="1">
              <a:lnSpc>
                <a:spcPct val="90000"/>
              </a:lnSpc>
              <a:buFontTx/>
              <a:buNone/>
            </a:pPr>
            <a:endParaRPr lang="fr-FR" sz="4400" dirty="0">
              <a:solidFill>
                <a:srgbClr val="FF3300"/>
              </a:solidFill>
            </a:endParaRPr>
          </a:p>
          <a:p>
            <a:pPr algn="r" rtl="1">
              <a:lnSpc>
                <a:spcPct val="90000"/>
              </a:lnSpc>
              <a:buClr>
                <a:srgbClr val="FF3300"/>
              </a:buClr>
            </a:pPr>
            <a:r>
              <a:rPr lang="ar-SA" sz="3400" dirty="0">
                <a:cs typeface="Arial" pitchFamily="34" charset="0"/>
              </a:rPr>
              <a:t>التطور الشخصي</a:t>
            </a:r>
            <a:r>
              <a:rPr lang="fr-FR" sz="3400" dirty="0"/>
              <a:t> </a:t>
            </a:r>
            <a:r>
              <a:rPr lang="ar-SA" sz="3400" dirty="0">
                <a:cs typeface="Arial" pitchFamily="34" charset="0"/>
              </a:rPr>
              <a:t>(المواقف)</a:t>
            </a:r>
            <a:endParaRPr lang="fr-FR" sz="3400" dirty="0">
              <a:cs typeface="Arial" pitchFamily="34" charset="0"/>
            </a:endParaRPr>
          </a:p>
          <a:p>
            <a:pPr algn="r" rtl="1">
              <a:lnSpc>
                <a:spcPct val="90000"/>
              </a:lnSpc>
              <a:buClr>
                <a:srgbClr val="FF3300"/>
              </a:buClr>
            </a:pPr>
            <a:r>
              <a:rPr lang="ar-SA" sz="3400" dirty="0">
                <a:cs typeface="Arial" pitchFamily="34" charset="0"/>
              </a:rPr>
              <a:t>الخيارات غير المقيدة بأدوار النوع الاجتماعي</a:t>
            </a:r>
            <a:endParaRPr lang="fr-FR" sz="3400" dirty="0">
              <a:cs typeface="Arial" pitchFamily="34" charset="0"/>
            </a:endParaRPr>
          </a:p>
          <a:p>
            <a:pPr algn="r" rtl="1">
              <a:lnSpc>
                <a:spcPct val="90000"/>
              </a:lnSpc>
              <a:buClr>
                <a:srgbClr val="FF3300"/>
              </a:buClr>
            </a:pPr>
            <a:r>
              <a:rPr lang="ar-SA" sz="3400" dirty="0">
                <a:cs typeface="Arial" pitchFamily="34" charset="0"/>
              </a:rPr>
              <a:t>مراعاة وتنمية طموحات واحتياجات الرجل والمرآة بصورة متساوية</a:t>
            </a:r>
            <a:endParaRPr lang="fr-FR" sz="3400" dirty="0">
              <a:cs typeface="Arial" pitchFamily="34" charset="0"/>
            </a:endParaRPr>
          </a:p>
          <a:p>
            <a:pPr algn="r" rtl="1">
              <a:lnSpc>
                <a:spcPct val="90000"/>
              </a:lnSpc>
              <a:buClr>
                <a:srgbClr val="FF3300"/>
              </a:buClr>
            </a:pPr>
            <a:r>
              <a:rPr lang="ar-SA" sz="3400" dirty="0">
                <a:cs typeface="Arial" pitchFamily="34" charset="0"/>
              </a:rPr>
              <a:t>الحقوق، والمسؤوليات والفرص</a:t>
            </a:r>
            <a:endParaRPr lang="fr-FR" sz="3400" dirty="0">
              <a:cs typeface="Arial" pitchFamily="34" charset="0"/>
            </a:endParaRPr>
          </a:p>
          <a:p>
            <a:pPr algn="r" rtl="1">
              <a:lnSpc>
                <a:spcPct val="90000"/>
              </a:lnSpc>
              <a:buClr>
                <a:srgbClr val="FF3300"/>
              </a:buClr>
            </a:pPr>
            <a:r>
              <a:rPr lang="ar-SA" sz="3400" dirty="0">
                <a:cs typeface="Arial" pitchFamily="34" charset="0"/>
              </a:rPr>
              <a:t>شرط مسبق للتنمية العادلة (المنصفة) ذات بعد انساني</a:t>
            </a:r>
            <a:endParaRPr lang="en-US" sz="3400" dirty="0">
              <a:cs typeface="Arial" pitchFamily="34" charset="0"/>
            </a:endParaRPr>
          </a:p>
        </p:txBody>
      </p:sp>
      <p:sp>
        <p:nvSpPr>
          <p:cNvPr id="299012" name="AutoShape 4"/>
          <p:cNvSpPr>
            <a:spLocks noChangeArrowheads="1"/>
          </p:cNvSpPr>
          <p:nvPr/>
        </p:nvSpPr>
        <p:spPr bwMode="auto">
          <a:xfrm>
            <a:off x="10217513" y="691676"/>
            <a:ext cx="1511300" cy="936625"/>
          </a:xfrm>
          <a:prstGeom prst="wedgeEllipseCallout">
            <a:avLst>
              <a:gd name="adj1" fmla="val -27204"/>
              <a:gd name="adj2" fmla="val 28134"/>
            </a:avLst>
          </a:prstGeom>
          <a:solidFill>
            <a:srgbClr val="FF0000"/>
          </a:solidFill>
          <a:ln w="9525">
            <a:solidFill>
              <a:schemeClr val="tx1"/>
            </a:solidFill>
            <a:miter lim="800000"/>
            <a:headEnd/>
            <a:tailEnd/>
          </a:ln>
          <a:effectLst/>
        </p:spPr>
        <p:txBody>
          <a:bodyPr/>
          <a:lstStyle/>
          <a:p>
            <a:pPr algn="ctr"/>
            <a:r>
              <a:rPr lang="ar-SA" sz="3200" b="1" dirty="0">
                <a:solidFill>
                  <a:schemeClr val="bg1"/>
                </a:solidFill>
                <a:cs typeface="Arial" pitchFamily="34" charset="0"/>
              </a:rPr>
              <a:t>مــاذا؟</a:t>
            </a:r>
            <a:endParaRPr lang="en-US" sz="3200" b="1" dirty="0">
              <a:solidFill>
                <a:schemeClr val="bg1"/>
              </a:solidFill>
              <a:cs typeface="Arial" pitchFamily="34"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742602" y="594081"/>
            <a:ext cx="2369559" cy="707886"/>
          </a:xfrm>
          <a:prstGeom prst="rect">
            <a:avLst/>
          </a:prstGeom>
        </p:spPr>
        <p:txBody>
          <a:bodyPr wrap="none">
            <a:spAutoFit/>
          </a:bodyPr>
          <a:lstStyle/>
          <a:p>
            <a:pPr algn="ctr" rtl="1"/>
            <a:r>
              <a:rPr lang="ar-SA" sz="4000" b="1" dirty="0">
                <a:latin typeface="Verdana" pitchFamily="34" charset="0"/>
              </a:rPr>
              <a:t>مساواة النوع</a:t>
            </a:r>
            <a:endParaRPr lang="fr-FR" sz="4000" b="1" dirty="0">
              <a:latin typeface="Verdana" pitchFamily="34" charset="0"/>
              <a:cs typeface="Arial" pitchFamily="34" charset="0"/>
            </a:endParaRPr>
          </a:p>
        </p:txBody>
      </p:sp>
    </p:spTree>
    <p:extLst>
      <p:ext uri="{BB962C8B-B14F-4D97-AF65-F5344CB8AC3E}">
        <p14:creationId xmlns:p14="http://schemas.microsoft.com/office/powerpoint/2010/main" val="19152691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9172" y="961426"/>
            <a:ext cx="8183880" cy="4879848"/>
          </a:xfrm>
        </p:spPr>
        <p:txBody>
          <a:bodyPr>
            <a:normAutofit/>
          </a:bodyPr>
          <a:lstStyle/>
          <a:p>
            <a:pPr marL="0" indent="0" algn="ctr" rtl="1">
              <a:buNone/>
            </a:pPr>
            <a:r>
              <a:rPr lang="ar-SA" sz="3000" b="1" dirty="0" smtClean="0"/>
              <a:t>واقع المرأه في سوق العمل –المساواه</a:t>
            </a:r>
          </a:p>
          <a:p>
            <a:pPr algn="r" rtl="1">
              <a:buNone/>
            </a:pPr>
            <a:endParaRPr lang="en-US" dirty="0" smtClean="0"/>
          </a:p>
          <a:p>
            <a:pPr algn="r" rtl="1"/>
            <a:r>
              <a:rPr lang="ar-SA" sz="2400" b="1" dirty="0" smtClean="0"/>
              <a:t>فجوه في الاجور</a:t>
            </a:r>
            <a:endParaRPr lang="en-US" sz="2400" b="1" dirty="0" smtClean="0"/>
          </a:p>
          <a:p>
            <a:pPr algn="r" rtl="1"/>
            <a:r>
              <a:rPr lang="ar-SA" sz="2400" b="1" dirty="0" smtClean="0"/>
              <a:t>فجوه في الحوافز</a:t>
            </a:r>
            <a:endParaRPr lang="en-US" sz="2400" b="1" dirty="0" smtClean="0"/>
          </a:p>
          <a:p>
            <a:pPr algn="r" rtl="1"/>
            <a:r>
              <a:rPr lang="ar-SA" sz="2400" b="1" dirty="0" smtClean="0"/>
              <a:t>فجوه في المسميات والعلاوات</a:t>
            </a:r>
            <a:endParaRPr lang="en-US" sz="2400" b="1" dirty="0" smtClean="0"/>
          </a:p>
          <a:p>
            <a:pPr algn="r" rtl="1"/>
            <a:r>
              <a:rPr lang="ar-SA" sz="2400" b="1" dirty="0" smtClean="0"/>
              <a:t>فجوه في تطبيق قانون العمل</a:t>
            </a:r>
            <a:endParaRPr lang="en-US" sz="2400" b="1" dirty="0" smtClean="0"/>
          </a:p>
          <a:p>
            <a:pPr algn="r" rtl="1"/>
            <a:r>
              <a:rPr lang="ar-SA" sz="2400" b="1" dirty="0" smtClean="0"/>
              <a:t>فجوه في تمثيل المراه في القطاعات </a:t>
            </a:r>
            <a:endParaRPr lang="en-US" sz="2400" b="1" dirty="0" smtClean="0"/>
          </a:p>
          <a:p>
            <a:pPr algn="r" rtl="1"/>
            <a:r>
              <a:rPr lang="ar-SA" sz="2400" b="1" dirty="0" smtClean="0"/>
              <a:t>فجوه في وجود المراه في هياكل اداريه بمستوى عالي</a:t>
            </a:r>
            <a:endParaRPr lang="en-US" sz="2400" b="1" dirty="0" smtClean="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8180214"/>
      </p:ext>
    </p:extLst>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5844" y="838660"/>
            <a:ext cx="10881965" cy="5136682"/>
          </a:xfrm>
        </p:spPr>
        <p:txBody>
          <a:bodyPr>
            <a:normAutofit lnSpcReduction="10000"/>
          </a:bodyPr>
          <a:lstStyle/>
          <a:p>
            <a:pPr marL="0" indent="0" algn="r" rtl="1">
              <a:buNone/>
            </a:pPr>
            <a:r>
              <a:rPr lang="ar-SA" dirty="0" smtClean="0"/>
              <a:t> </a:t>
            </a:r>
            <a:endParaRPr lang="ar-JO" dirty="0" smtClean="0"/>
          </a:p>
          <a:p>
            <a:pPr marL="0" indent="0" algn="r" rtl="1">
              <a:buNone/>
            </a:pPr>
            <a:r>
              <a:rPr lang="ar-SA" dirty="0"/>
              <a:t>اكثر من 80%من الرجال في سوق العمل يساهمون مقارنة ب 54%من النساء</a:t>
            </a:r>
            <a:endParaRPr lang="en-US" dirty="0"/>
          </a:p>
          <a:p>
            <a:pPr marL="0" indent="0" algn="r" rtl="1">
              <a:buNone/>
            </a:pPr>
            <a:r>
              <a:rPr lang="ar-SA" dirty="0"/>
              <a:t>تشكل70%من النساء يعيشون تحت الفقر </a:t>
            </a:r>
            <a:r>
              <a:rPr lang="ar-SA" dirty="0" smtClean="0"/>
              <a:t>المدقع</a:t>
            </a:r>
            <a:endParaRPr lang="en-US" dirty="0" smtClean="0"/>
          </a:p>
          <a:p>
            <a:pPr marL="0" indent="0" algn="r" rtl="1">
              <a:buNone/>
            </a:pPr>
            <a:r>
              <a:rPr lang="ar-SA" dirty="0" smtClean="0"/>
              <a:t>غالبية النساء تتقاضى راتب اقل وحمايه اجتماعيه ادنى</a:t>
            </a:r>
            <a:endParaRPr lang="en-US" dirty="0" smtClean="0"/>
          </a:p>
          <a:p>
            <a:pPr marL="0" indent="0" algn="r" rtl="1">
              <a:buNone/>
            </a:pPr>
            <a:r>
              <a:rPr lang="ar-SA" dirty="0" smtClean="0"/>
              <a:t>هناك زياده للعمل الجزئي وللعمل في الاقتصاد الغير منظم</a:t>
            </a:r>
            <a:endParaRPr lang="en-US" dirty="0" smtClean="0"/>
          </a:p>
          <a:p>
            <a:pPr marL="0" indent="0" algn="r" rtl="1">
              <a:buNone/>
            </a:pPr>
            <a:r>
              <a:rPr lang="ar-SA" dirty="0" smtClean="0"/>
              <a:t>(عمل جزئي يعني )</a:t>
            </a:r>
            <a:endParaRPr lang="en-US" dirty="0" smtClean="0"/>
          </a:p>
          <a:p>
            <a:pPr marL="0" indent="0" algn="r" rtl="1">
              <a:buNone/>
            </a:pPr>
            <a:r>
              <a:rPr lang="ar-SA" dirty="0" smtClean="0"/>
              <a:t>ترتكز عمل المراه في مهن الرعايه</a:t>
            </a:r>
            <a:endParaRPr lang="en-US" dirty="0" smtClean="0"/>
          </a:p>
          <a:p>
            <a:pPr marL="0" indent="0" algn="r" rtl="1">
              <a:buNone/>
            </a:pPr>
            <a:r>
              <a:rPr lang="ar-SA" dirty="0" smtClean="0"/>
              <a:t>لا تتمتع النساء في بعض الاحيان بنفس امكانيات وفرص التعليم والتامين والتطوير المهني</a:t>
            </a:r>
            <a:r>
              <a:rPr lang="en-US" dirty="0" smtClean="0"/>
              <a:t>part time</a:t>
            </a:r>
            <a:r>
              <a:rPr lang="ar-SA" dirty="0" smtClean="0"/>
              <a:t> )</a:t>
            </a:r>
            <a:endParaRPr lang="en-US" dirty="0" smtClean="0"/>
          </a:p>
          <a:p>
            <a:pPr marL="3657600" lvl="8" indent="0" algn="r" rtl="1">
              <a:buNone/>
            </a:pPr>
            <a:r>
              <a:rPr lang="ar-SA" dirty="0" smtClean="0"/>
              <a:t> </a:t>
            </a:r>
            <a:endParaRPr lang="en-US" dirty="0" smtClean="0"/>
          </a:p>
          <a:p>
            <a:pPr marL="0" indent="0" algn="r" rtl="1">
              <a:buNone/>
            </a:pPr>
            <a:r>
              <a:rPr lang="ar-SA" dirty="0" smtClean="0"/>
              <a:t> </a:t>
            </a:r>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9244176"/>
      </p:ext>
    </p:extLst>
  </p:cSld>
  <p:clrMapOvr>
    <a:masterClrMapping/>
  </p:clrMapOvr>
  <p:transition spd="med">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Oval 2"/>
          <p:cNvSpPr>
            <a:spLocks noChangeArrowheads="1"/>
          </p:cNvSpPr>
          <p:nvPr/>
        </p:nvSpPr>
        <p:spPr bwMode="auto">
          <a:xfrm>
            <a:off x="6311900" y="908050"/>
            <a:ext cx="2895600" cy="2667000"/>
          </a:xfrm>
          <a:prstGeom prst="ellipse">
            <a:avLst/>
          </a:prstGeom>
          <a:solidFill>
            <a:schemeClr val="accent2"/>
          </a:solidFill>
          <a:ln w="76200" cap="rnd">
            <a:noFill/>
            <a:prstDash val="sysDot"/>
            <a:round/>
            <a:headEnd/>
            <a:tailEnd/>
          </a:ln>
          <a:effectLst/>
        </p:spPr>
        <p:txBody>
          <a:bodyPr wrap="none" anchor="ctr"/>
          <a:lstStyle/>
          <a:p>
            <a:pPr algn="ctr" eaLnBrk="0" hangingPunct="0"/>
            <a:r>
              <a:rPr lang="ar-SA" sz="4800" b="1">
                <a:solidFill>
                  <a:schemeClr val="bg1"/>
                </a:solidFill>
                <a:latin typeface="Verdana" pitchFamily="34" charset="0"/>
                <a:cs typeface="Arial" pitchFamily="34" charset="0"/>
              </a:rPr>
              <a:t>مــاذا</a:t>
            </a:r>
            <a:r>
              <a:rPr lang="ar-SA" sz="4800">
                <a:solidFill>
                  <a:schemeClr val="bg1"/>
                </a:solidFill>
                <a:latin typeface="Verdana" pitchFamily="34" charset="0"/>
                <a:cs typeface="Arial" pitchFamily="34" charset="0"/>
              </a:rPr>
              <a:t> </a:t>
            </a:r>
            <a:endParaRPr lang="it-IT" sz="4800">
              <a:solidFill>
                <a:schemeClr val="bg1"/>
              </a:solidFill>
              <a:latin typeface="Verdana" pitchFamily="34" charset="0"/>
              <a:cs typeface="Arial" pitchFamily="34" charset="0"/>
            </a:endParaRPr>
          </a:p>
        </p:txBody>
      </p:sp>
      <p:sp>
        <p:nvSpPr>
          <p:cNvPr id="95235" name="Oval 3"/>
          <p:cNvSpPr>
            <a:spLocks noChangeArrowheads="1"/>
          </p:cNvSpPr>
          <p:nvPr/>
        </p:nvSpPr>
        <p:spPr bwMode="auto">
          <a:xfrm>
            <a:off x="2495550" y="908050"/>
            <a:ext cx="2895600" cy="2667000"/>
          </a:xfrm>
          <a:prstGeom prst="ellipse">
            <a:avLst/>
          </a:prstGeom>
          <a:solidFill>
            <a:schemeClr val="accent2"/>
          </a:solidFill>
          <a:ln w="76200" cap="rnd">
            <a:noFill/>
            <a:prstDash val="sysDot"/>
            <a:round/>
            <a:headEnd/>
            <a:tailEnd/>
          </a:ln>
          <a:effectLst/>
        </p:spPr>
        <p:txBody>
          <a:bodyPr wrap="none" anchor="ctr"/>
          <a:lstStyle/>
          <a:p>
            <a:pPr algn="ctr" eaLnBrk="0" hangingPunct="0"/>
            <a:r>
              <a:rPr lang="ar-SA" sz="4800" b="1">
                <a:solidFill>
                  <a:schemeClr val="bg1"/>
                </a:solidFill>
                <a:latin typeface="Verdana" pitchFamily="34" charset="0"/>
                <a:cs typeface="Arial" pitchFamily="34" charset="0"/>
              </a:rPr>
              <a:t>لمــاذا</a:t>
            </a:r>
            <a:endParaRPr lang="it-IT" sz="4800" b="1">
              <a:solidFill>
                <a:schemeClr val="bg1"/>
              </a:solidFill>
              <a:latin typeface="Verdana" pitchFamily="34" charset="0"/>
              <a:cs typeface="Arial" pitchFamily="34" charset="0"/>
            </a:endParaRPr>
          </a:p>
        </p:txBody>
      </p:sp>
      <p:sp>
        <p:nvSpPr>
          <p:cNvPr id="95236" name="Oval 4"/>
          <p:cNvSpPr>
            <a:spLocks noChangeArrowheads="1"/>
          </p:cNvSpPr>
          <p:nvPr/>
        </p:nvSpPr>
        <p:spPr bwMode="auto">
          <a:xfrm>
            <a:off x="4511675" y="3429000"/>
            <a:ext cx="2895600" cy="2667000"/>
          </a:xfrm>
          <a:prstGeom prst="ellipse">
            <a:avLst/>
          </a:prstGeom>
          <a:solidFill>
            <a:schemeClr val="accent2"/>
          </a:solidFill>
          <a:ln w="19050" cap="rnd">
            <a:solidFill>
              <a:srgbClr val="FFFF00"/>
            </a:solidFill>
            <a:prstDash val="sysDot"/>
            <a:round/>
            <a:headEnd/>
            <a:tailEnd/>
          </a:ln>
          <a:effectLst/>
        </p:spPr>
        <p:txBody>
          <a:bodyPr wrap="none" anchor="ctr"/>
          <a:lstStyle/>
          <a:p>
            <a:pPr algn="ctr" eaLnBrk="0" hangingPunct="0"/>
            <a:r>
              <a:rPr lang="ar-SA" sz="4800" b="1">
                <a:solidFill>
                  <a:schemeClr val="bg1"/>
                </a:solidFill>
                <a:latin typeface="Verdana" pitchFamily="34" charset="0"/>
                <a:cs typeface="Arial" pitchFamily="34" charset="0"/>
              </a:rPr>
              <a:t>كيــف</a:t>
            </a:r>
            <a:endParaRPr lang="it-IT" sz="4800" b="1">
              <a:solidFill>
                <a:schemeClr val="bg1"/>
              </a:solidFill>
              <a:latin typeface="Verdana" pitchFamily="34" charset="0"/>
              <a:cs typeface="Arial" pitchFamily="34" charset="0"/>
            </a:endParaRPr>
          </a:p>
        </p:txBody>
      </p:sp>
      <p:sp>
        <p:nvSpPr>
          <p:cNvPr id="95239" name="Oval 7"/>
          <p:cNvSpPr>
            <a:spLocks noChangeArrowheads="1"/>
          </p:cNvSpPr>
          <p:nvPr/>
        </p:nvSpPr>
        <p:spPr bwMode="auto">
          <a:xfrm>
            <a:off x="4008438" y="2133601"/>
            <a:ext cx="3744912" cy="2087563"/>
          </a:xfrm>
          <a:prstGeom prst="ellipse">
            <a:avLst/>
          </a:prstGeom>
          <a:solidFill>
            <a:srgbClr val="FF0000"/>
          </a:solidFill>
          <a:ln w="9525">
            <a:solidFill>
              <a:srgbClr val="FFFF00"/>
            </a:solidFill>
            <a:round/>
            <a:headEnd/>
            <a:tailEnd/>
          </a:ln>
          <a:effectLst/>
        </p:spPr>
        <p:txBody>
          <a:bodyPr wrap="none" anchor="ctr"/>
          <a:lstStyle/>
          <a:p>
            <a:pPr algn="ctr"/>
            <a:r>
              <a:rPr lang="ar-SA" sz="3200" b="1">
                <a:solidFill>
                  <a:schemeClr val="bg1"/>
                </a:solidFill>
                <a:cs typeface="Simplified Arabic" pitchFamily="18" charset="-78"/>
              </a:rPr>
              <a:t>النقابات والمساواة </a:t>
            </a:r>
          </a:p>
          <a:p>
            <a:pPr algn="ctr"/>
            <a:r>
              <a:rPr lang="ar-SA" sz="3200" b="1">
                <a:solidFill>
                  <a:schemeClr val="bg1"/>
                </a:solidFill>
                <a:cs typeface="Simplified Arabic" pitchFamily="18" charset="-78"/>
              </a:rPr>
              <a:t>بين الجنسين</a:t>
            </a:r>
            <a:endParaRPr lang="en-US" sz="3200" b="1">
              <a:solidFill>
                <a:schemeClr val="bg1"/>
              </a:solidFill>
              <a:cs typeface="Simplified Arabic" pitchFamily="18" charset="-78"/>
            </a:endParaRPr>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1241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5234"/>
                                        </p:tgtEl>
                                        <p:attrNameLst>
                                          <p:attrName>style.visibility</p:attrName>
                                        </p:attrNameLst>
                                      </p:cBhvr>
                                      <p:to>
                                        <p:strVal val="visible"/>
                                      </p:to>
                                    </p:set>
                                    <p:anim calcmode="lin" valueType="num">
                                      <p:cBhvr additive="base">
                                        <p:cTn id="7" dur="500" fill="hold"/>
                                        <p:tgtEl>
                                          <p:spTgt spid="95234"/>
                                        </p:tgtEl>
                                        <p:attrNameLst>
                                          <p:attrName>ppt_x</p:attrName>
                                        </p:attrNameLst>
                                      </p:cBhvr>
                                      <p:tavLst>
                                        <p:tav tm="0">
                                          <p:val>
                                            <p:strVal val="0-#ppt_w/2"/>
                                          </p:val>
                                        </p:tav>
                                        <p:tav tm="100000">
                                          <p:val>
                                            <p:strVal val="#ppt_x"/>
                                          </p:val>
                                        </p:tav>
                                      </p:tavLst>
                                    </p:anim>
                                    <p:anim calcmode="lin" valueType="num">
                                      <p:cBhvr additive="base">
                                        <p:cTn id="8" dur="500" fill="hold"/>
                                        <p:tgtEl>
                                          <p:spTgt spid="9523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95235"/>
                                        </p:tgtEl>
                                        <p:attrNameLst>
                                          <p:attrName>style.visibility</p:attrName>
                                        </p:attrNameLst>
                                      </p:cBhvr>
                                      <p:to>
                                        <p:strVal val="visible"/>
                                      </p:to>
                                    </p:set>
                                    <p:anim calcmode="lin" valueType="num">
                                      <p:cBhvr additive="base">
                                        <p:cTn id="13" dur="500" fill="hold"/>
                                        <p:tgtEl>
                                          <p:spTgt spid="95235"/>
                                        </p:tgtEl>
                                        <p:attrNameLst>
                                          <p:attrName>ppt_x</p:attrName>
                                        </p:attrNameLst>
                                      </p:cBhvr>
                                      <p:tavLst>
                                        <p:tav tm="0">
                                          <p:val>
                                            <p:strVal val="1+#ppt_w/2"/>
                                          </p:val>
                                        </p:tav>
                                        <p:tav tm="100000">
                                          <p:val>
                                            <p:strVal val="#ppt_x"/>
                                          </p:val>
                                        </p:tav>
                                      </p:tavLst>
                                    </p:anim>
                                    <p:anim calcmode="lin" valueType="num">
                                      <p:cBhvr additive="base">
                                        <p:cTn id="14" dur="500" fill="hold"/>
                                        <p:tgtEl>
                                          <p:spTgt spid="9523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5236"/>
                                        </p:tgtEl>
                                        <p:attrNameLst>
                                          <p:attrName>style.visibility</p:attrName>
                                        </p:attrNameLst>
                                      </p:cBhvr>
                                      <p:to>
                                        <p:strVal val="visible"/>
                                      </p:to>
                                    </p:set>
                                    <p:anim calcmode="lin" valueType="num">
                                      <p:cBhvr additive="base">
                                        <p:cTn id="19" dur="500" fill="hold"/>
                                        <p:tgtEl>
                                          <p:spTgt spid="95236"/>
                                        </p:tgtEl>
                                        <p:attrNameLst>
                                          <p:attrName>ppt_x</p:attrName>
                                        </p:attrNameLst>
                                      </p:cBhvr>
                                      <p:tavLst>
                                        <p:tav tm="0">
                                          <p:val>
                                            <p:strVal val="#ppt_x"/>
                                          </p:val>
                                        </p:tav>
                                        <p:tav tm="100000">
                                          <p:val>
                                            <p:strVal val="#ppt_x"/>
                                          </p:val>
                                        </p:tav>
                                      </p:tavLst>
                                    </p:anim>
                                    <p:anim calcmode="lin" valueType="num">
                                      <p:cBhvr additive="base">
                                        <p:cTn id="20" dur="500" fill="hold"/>
                                        <p:tgtEl>
                                          <p:spTgt spid="952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animBg="1" autoUpdateAnimBg="0"/>
      <p:bldP spid="95235" grpId="0" animBg="1" autoUpdateAnimBg="0"/>
      <p:bldP spid="95236"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24176" y="630056"/>
            <a:ext cx="7384150" cy="5553891"/>
          </a:xfrm>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531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331" y="452718"/>
            <a:ext cx="11051178" cy="5262282"/>
          </a:xfrm>
        </p:spPr>
        <p:txBody>
          <a:bodyPr>
            <a:normAutofit/>
          </a:bodyPr>
          <a:lstStyle/>
          <a:p>
            <a:pPr algn="r" rtl="1"/>
            <a:r>
              <a:rPr lang="ar-JO" sz="3600" dirty="0"/>
              <a:t>تُعتبر المساواة بين الجنسين مكوِّناً مهماً للغاية في قضايا حقوق الإنسان التي نعمل من أجلها،</a:t>
            </a:r>
            <a:endParaRPr lang="en-GB" sz="36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283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1341" y="311790"/>
            <a:ext cx="10790608" cy="6226743"/>
          </a:xfrm>
        </p:spPr>
        <p:txBody>
          <a:bodyPr>
            <a:noAutofit/>
          </a:bodyPr>
          <a:lstStyle/>
          <a:p>
            <a:pPr marL="0" indent="0" algn="ctr" rtl="1">
              <a:buNone/>
            </a:pPr>
            <a:r>
              <a:rPr lang="ar-JO" sz="4000" dirty="0"/>
              <a:t>ماذا</a:t>
            </a:r>
            <a:endParaRPr lang="en-US" sz="4000" dirty="0" smtClean="0"/>
          </a:p>
          <a:p>
            <a:pPr algn="r" rtl="1">
              <a:buNone/>
            </a:pPr>
            <a:r>
              <a:rPr lang="ar-SA" sz="2400" dirty="0"/>
              <a:t>التحديات</a:t>
            </a:r>
            <a:r>
              <a:rPr lang="ar-SA" sz="2400" dirty="0" smtClean="0"/>
              <a:t>:</a:t>
            </a:r>
            <a:endParaRPr lang="en-US" sz="2400" dirty="0"/>
          </a:p>
          <a:p>
            <a:pPr algn="r" rtl="1"/>
            <a:r>
              <a:rPr lang="ar-SA" sz="2400" dirty="0" smtClean="0"/>
              <a:t>مجتمع ابوي وذكوري</a:t>
            </a:r>
            <a:endParaRPr lang="en-US" sz="2400" dirty="0" smtClean="0"/>
          </a:p>
          <a:p>
            <a:pPr algn="r" rtl="1"/>
            <a:r>
              <a:rPr lang="ar-SA" sz="2400" dirty="0" smtClean="0"/>
              <a:t>الفرص المتاحه للمرأه ضعيفه</a:t>
            </a:r>
            <a:endParaRPr lang="en-US" sz="2400" dirty="0" smtClean="0"/>
          </a:p>
          <a:p>
            <a:pPr algn="r" rtl="1"/>
            <a:r>
              <a:rPr lang="ar-SA" sz="2400" dirty="0" smtClean="0"/>
              <a:t>مساحات العقاب بعدم تطبيق المساواه في داخل الاتحاد ضعيفه </a:t>
            </a:r>
            <a:endParaRPr lang="en-US" sz="2400" dirty="0" smtClean="0"/>
          </a:p>
          <a:p>
            <a:pPr algn="r" rtl="1"/>
            <a:r>
              <a:rPr lang="ar-SA" sz="2400" dirty="0" smtClean="0"/>
              <a:t>مقاومة وجود المراه في قطاعات غير تقليديه</a:t>
            </a:r>
            <a:endParaRPr lang="en-US" sz="2400" dirty="0" smtClean="0"/>
          </a:p>
          <a:p>
            <a:pPr algn="r" rtl="1"/>
            <a:r>
              <a:rPr lang="ar-SA" sz="2400" dirty="0" smtClean="0"/>
              <a:t>(مثل البناء والنقل)</a:t>
            </a:r>
            <a:endParaRPr lang="en-US" sz="2400" dirty="0" smtClean="0"/>
          </a:p>
          <a:p>
            <a:pPr algn="r" rtl="1"/>
            <a:r>
              <a:rPr lang="ar-SA" sz="2400" dirty="0" smtClean="0"/>
              <a:t>وجود مساحه للعنف المباشر والغير مباشر الذي يسهم في الحد من المساواه</a:t>
            </a:r>
            <a:endParaRPr lang="en-US" sz="2400" dirty="0" smtClean="0"/>
          </a:p>
          <a:p>
            <a:pPr algn="r" rtl="1"/>
            <a:r>
              <a:rPr lang="ar-SA" sz="2400" dirty="0" smtClean="0"/>
              <a:t>عدم وجود قانون او اتفاقيه تحمي النساء من التحرش</a:t>
            </a:r>
            <a:endParaRPr lang="en-US" sz="2400" dirty="0" smtClean="0"/>
          </a:p>
          <a:p>
            <a:pPr algn="r" rtl="1"/>
            <a:r>
              <a:rPr lang="ar-SA" sz="2400" dirty="0" smtClean="0"/>
              <a:t>وجود النساء في القطاعات الاكثر الهشه</a:t>
            </a:r>
            <a:endParaRPr lang="en-US" sz="2400" dirty="0" smtClean="0"/>
          </a:p>
          <a:p>
            <a:pPr algn="r" rtl="1"/>
            <a:r>
              <a:rPr lang="ar-SA" sz="2400" dirty="0" smtClean="0"/>
              <a:t>مقاومة وجود النساء في القطاعات الاكثر قدره على تنفيذ العمل اللائق (اجر ساعات (مثل الدكاتره والمهندسين )</a:t>
            </a:r>
            <a:endParaRPr lang="en-US" sz="2400" dirty="0" smtClean="0"/>
          </a:p>
          <a:p>
            <a:pPr algn="r" rtl="1"/>
            <a:r>
              <a:rPr lang="ar-SA" dirty="0" smtClean="0"/>
              <a:t>والخ</a:t>
            </a:r>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84435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452718"/>
            <a:ext cx="11403873" cy="5414682"/>
          </a:xfrm>
        </p:spPr>
        <p:txBody>
          <a:bodyPr>
            <a:normAutofit/>
          </a:bodyPr>
          <a:lstStyle/>
          <a:p>
            <a:pPr algn="r" rtl="1"/>
            <a:r>
              <a:rPr lang="ar-JO" sz="3200" dirty="0" smtClean="0"/>
              <a:t>المساواة </a:t>
            </a:r>
            <a:r>
              <a:rPr lang="ar-JO" sz="3200" dirty="0"/>
              <a:t>بين الجنسين، استنادا إلى أربعة مؤشرات هي</a:t>
            </a:r>
            <a:r>
              <a:rPr lang="ar-JO" sz="3200" dirty="0" smtClean="0"/>
              <a:t>:</a:t>
            </a:r>
            <a:br>
              <a:rPr lang="ar-JO" sz="3200" dirty="0" smtClean="0"/>
            </a:br>
            <a:r>
              <a:rPr lang="ar-JO" sz="3200" dirty="0"/>
              <a:t/>
            </a:r>
            <a:br>
              <a:rPr lang="ar-JO" sz="3200" dirty="0"/>
            </a:br>
            <a:r>
              <a:rPr lang="ar-JO" sz="3200" dirty="0" smtClean="0"/>
              <a:t> </a:t>
            </a:r>
            <a:r>
              <a:rPr lang="ar-JO" sz="3200" dirty="0"/>
              <a:t>الفرص الاقتصادية والمشاركة في سوق العمل وإتاحة التعليم والصحة والتمكين السياسي.</a:t>
            </a: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9975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3"/>
          <p:cNvSpPr txBox="1">
            <a:spLocks noChangeArrowheads="1"/>
          </p:cNvSpPr>
          <p:nvPr/>
        </p:nvSpPr>
        <p:spPr bwMode="auto">
          <a:xfrm>
            <a:off x="477883" y="2062919"/>
            <a:ext cx="1116003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anose="030F0702030302020204" pitchFamily="66" charset="0"/>
              </a:defRPr>
            </a:lvl1pPr>
            <a:lvl2pPr marL="742950" indent="-285750" eaLnBrk="0" hangingPunct="0">
              <a:defRPr sz="2400">
                <a:solidFill>
                  <a:schemeClr val="tx1"/>
                </a:solidFill>
                <a:latin typeface="Comic Sans MS" panose="030F0702030302020204" pitchFamily="66" charset="0"/>
              </a:defRPr>
            </a:lvl2pPr>
            <a:lvl3pPr marL="1143000" indent="-228600" eaLnBrk="0" hangingPunct="0">
              <a:defRPr sz="2400">
                <a:solidFill>
                  <a:schemeClr val="tx1"/>
                </a:solidFill>
                <a:latin typeface="Comic Sans MS" panose="030F0702030302020204" pitchFamily="66" charset="0"/>
              </a:defRPr>
            </a:lvl3pPr>
            <a:lvl4pPr marL="1600200" indent="-228600" eaLnBrk="0" hangingPunct="0">
              <a:defRPr sz="2400">
                <a:solidFill>
                  <a:schemeClr val="tx1"/>
                </a:solidFill>
                <a:latin typeface="Comic Sans MS" panose="030F0702030302020204" pitchFamily="66" charset="0"/>
              </a:defRPr>
            </a:lvl4pPr>
            <a:lvl5pPr marL="2057400" indent="-228600" eaLnBrk="0" hangingPunct="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just" rtl="1"/>
            <a:r>
              <a:rPr lang="ar-SA" altLang="en-US" sz="3200" dirty="0">
                <a:latin typeface="Times New Roman" panose="02020603050405020304" pitchFamily="18" charset="0"/>
                <a:sym typeface="Wingdings" panose="05000000000000000000" pitchFamily="2" charset="2"/>
              </a:rPr>
              <a:t>أي تفريق او استبعاد او تفضيل يقوم على اساس العرق أو اللون او </a:t>
            </a:r>
            <a:r>
              <a:rPr lang="ar-SA" altLang="en-US" sz="3200" u="sng" dirty="0">
                <a:latin typeface="Times New Roman" panose="02020603050405020304" pitchFamily="18" charset="0"/>
                <a:sym typeface="Wingdings" panose="05000000000000000000" pitchFamily="2" charset="2"/>
              </a:rPr>
              <a:t>الجنس</a:t>
            </a:r>
            <a:r>
              <a:rPr lang="ar-SA" altLang="en-US" sz="3200" dirty="0">
                <a:latin typeface="Times New Roman" panose="02020603050405020304" pitchFamily="18" charset="0"/>
                <a:sym typeface="Wingdings" panose="05000000000000000000" pitchFamily="2" charset="2"/>
              </a:rPr>
              <a:t> او الدين او الرأي السياسي او الاصل الوطني او الاصل الاجتماعي ويكون من شأنه ابطال او اضعاف تطبيق تكافؤ الفرص او المعاملة في الاستخدام او المهنة</a:t>
            </a:r>
            <a:r>
              <a:rPr lang="en-US" altLang="en-US" sz="2800" dirty="0">
                <a:latin typeface="Times New Roman" panose="02020603050405020304" pitchFamily="18" charset="0"/>
                <a:sym typeface="Wingdings" panose="05000000000000000000" pitchFamily="2" charset="2"/>
              </a:rPr>
              <a:t> </a:t>
            </a:r>
            <a:endParaRPr lang="en-US" altLang="en-US" sz="1400" dirty="0">
              <a:latin typeface="Times New Roman" panose="02020603050405020304" pitchFamily="18" charset="0"/>
            </a:endParaRPr>
          </a:p>
        </p:txBody>
      </p:sp>
      <p:sp>
        <p:nvSpPr>
          <p:cNvPr id="2" name="Rectangle 1"/>
          <p:cNvSpPr/>
          <p:nvPr/>
        </p:nvSpPr>
        <p:spPr>
          <a:xfrm>
            <a:off x="4930027" y="749328"/>
            <a:ext cx="2255746" cy="646331"/>
          </a:xfrm>
          <a:prstGeom prst="rect">
            <a:avLst/>
          </a:prstGeom>
        </p:spPr>
        <p:txBody>
          <a:bodyPr wrap="none">
            <a:spAutoFit/>
          </a:bodyPr>
          <a:lstStyle/>
          <a:p>
            <a:r>
              <a:rPr lang="ar-JO" altLang="en-US" sz="3600" b="1" dirty="0">
                <a:latin typeface="Verdana" panose="020B0604030504040204" pitchFamily="34" charset="0"/>
              </a:rPr>
              <a:t>تعريف </a:t>
            </a:r>
            <a:r>
              <a:rPr lang="ar-SA" altLang="en-US" sz="3600" b="1" dirty="0">
                <a:latin typeface="Verdana" panose="020B0604030504040204" pitchFamily="34" charset="0"/>
              </a:rPr>
              <a:t>التمي</a:t>
            </a:r>
            <a:r>
              <a:rPr lang="ar-JO" altLang="en-US" sz="3600" b="1" dirty="0">
                <a:latin typeface="Verdana" panose="020B0604030504040204" pitchFamily="34" charset="0"/>
              </a:rPr>
              <a:t>يز</a:t>
            </a:r>
            <a:endParaRPr lang="en-US" sz="3600"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6220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4419600" y="549275"/>
            <a:ext cx="7772400" cy="1143000"/>
          </a:xfrm>
        </p:spPr>
        <p:txBody>
          <a:bodyPr anchor="b">
            <a:normAutofit/>
          </a:bodyPr>
          <a:lstStyle/>
          <a:p>
            <a:pPr algn="ctr" eaLnBrk="1" hangingPunct="1">
              <a:defRPr/>
            </a:pPr>
            <a:r>
              <a:rPr lang="ar-JO" sz="4000" dirty="0">
                <a:effectLst>
                  <a:outerShdw blurRad="38100" dist="38100" dir="2700000" algn="tl">
                    <a:srgbClr val="000000"/>
                  </a:outerShdw>
                </a:effectLst>
              </a:rPr>
              <a:t>الية  الحد من عدم ال</a:t>
            </a:r>
            <a:r>
              <a:rPr lang="ar-SA" sz="4000" dirty="0">
                <a:effectLst>
                  <a:outerShdw blurRad="38100" dist="38100" dir="2700000" algn="tl">
                    <a:srgbClr val="000000"/>
                  </a:outerShdw>
                </a:effectLst>
              </a:rPr>
              <a:t>مساو</a:t>
            </a:r>
            <a:r>
              <a:rPr lang="ar-JO" sz="4000" dirty="0">
                <a:effectLst>
                  <a:outerShdw blurRad="38100" dist="38100" dir="2700000" algn="tl">
                    <a:srgbClr val="000000"/>
                  </a:outerShdw>
                </a:effectLst>
              </a:rPr>
              <a:t>اة</a:t>
            </a:r>
            <a:endParaRPr lang="en-US" sz="4000" dirty="0">
              <a:effectLst>
                <a:outerShdw blurRad="38100" dist="38100" dir="2700000" algn="tl">
                  <a:srgbClr val="000000"/>
                </a:outerShdw>
              </a:effectLst>
            </a:endParaRPr>
          </a:p>
        </p:txBody>
      </p:sp>
      <p:sp>
        <p:nvSpPr>
          <p:cNvPr id="12291" name="Rectangle 3"/>
          <p:cNvSpPr>
            <a:spLocks noGrp="1" noChangeArrowheads="1"/>
          </p:cNvSpPr>
          <p:nvPr>
            <p:ph type="subTitle" idx="4294967295"/>
          </p:nvPr>
        </p:nvSpPr>
        <p:spPr>
          <a:xfrm>
            <a:off x="430460" y="1692275"/>
            <a:ext cx="11316789" cy="4251325"/>
          </a:xfrm>
        </p:spPr>
        <p:txBody>
          <a:bodyPr vert="horz" lIns="92075" tIns="46038" rIns="92075" bIns="46038" rtlCol="0" anchor="ctr">
            <a:normAutofit/>
          </a:bodyPr>
          <a:lstStyle/>
          <a:p>
            <a:pPr marL="717550" indent="-717550" algn="r" rtl="1">
              <a:buNone/>
            </a:pPr>
            <a:r>
              <a:rPr lang="ar-SA" altLang="en-US" b="1" dirty="0" smtClean="0">
                <a:solidFill>
                  <a:schemeClr val="tx2">
                    <a:lumMod val="10000"/>
                  </a:schemeClr>
                </a:solidFill>
                <a:latin typeface="Times New Roman" panose="02020603050405020304" pitchFamily="18" charset="0"/>
              </a:rPr>
              <a:t> </a:t>
            </a:r>
            <a:r>
              <a:rPr lang="ar-SA" altLang="en-US" b="1" dirty="0" smtClean="0">
                <a:latin typeface="Times New Roman" panose="02020603050405020304" pitchFamily="18" charset="0"/>
              </a:rPr>
              <a:t>*</a:t>
            </a:r>
            <a:r>
              <a:rPr lang="ar-SA" altLang="en-US" sz="2800" b="1" dirty="0">
                <a:latin typeface="Times New Roman" panose="02020603050405020304" pitchFamily="18" charset="0"/>
              </a:rPr>
              <a:t>توفير  نفس  الظروف  والتوجيه  الوظفيي  والدراسات والتحصيل   واتخاذ  التدابير  للقضاء  على التمييز  في  التعليم  والفرص  المساوية بالمناهج والكادر  التعليمي  وتوفير   برامج  خاصة   للفتيات  الريفية  والقضاء  على  الدور  النمطي  في  المناهج</a:t>
            </a:r>
            <a:endParaRPr lang="en-GB" altLang="en-US" sz="2800" b="1" dirty="0">
              <a:latin typeface="Times New Roman" panose="02020603050405020304" pitchFamily="18" charset="0"/>
            </a:endParaRPr>
          </a:p>
          <a:p>
            <a:pPr marL="717550" indent="-717550" algn="r" rtl="1">
              <a:buNone/>
            </a:pPr>
            <a:r>
              <a:rPr lang="ar-SA" altLang="en-US" sz="2800" b="1" dirty="0">
                <a:latin typeface="Times New Roman" panose="02020603050405020304" pitchFamily="18" charset="0"/>
              </a:rPr>
              <a:t>  *حرية  اختيار  المهنة ،   والمساواة  في  الترقية والاجر  والشروط  والرعاية الصحية   </a:t>
            </a:r>
            <a:endParaRPr lang="en-US" altLang="en-US" sz="2800" b="1" dirty="0">
              <a:latin typeface="Times New Roman" panose="02020603050405020304" pitchFamily="18"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9813349"/>
      </p:ext>
    </p:extLst>
  </p:cSld>
  <p:clrMapOvr>
    <a:masterClrMapping/>
  </p:clrMapOvr>
  <mc:AlternateContent xmlns:mc="http://schemas.openxmlformats.org/markup-compatibility/2006" xmlns:p14="http://schemas.microsoft.com/office/powerpoint/2010/main">
    <mc:Choice Requires="p14">
      <p:transition spd="slow" p14:dur="2000" advTm="42000"/>
    </mc:Choice>
    <mc:Fallback xmlns="">
      <p:transition spd="slow" advTm="42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subTitle" idx="4294967295"/>
          </p:nvPr>
        </p:nvSpPr>
        <p:spPr>
          <a:xfrm>
            <a:off x="378823" y="1333272"/>
            <a:ext cx="11172281" cy="5029200"/>
          </a:xfrm>
        </p:spPr>
        <p:txBody>
          <a:bodyPr vert="horz" lIns="92075" tIns="46038" rIns="92075" bIns="46038" rtlCol="0" anchor="ctr">
            <a:normAutofit/>
          </a:bodyPr>
          <a:lstStyle/>
          <a:p>
            <a:pPr marL="717550" indent="-717550" algn="just" rtl="1">
              <a:buNone/>
            </a:pPr>
            <a:r>
              <a:rPr lang="ar-SA" altLang="en-US" sz="2400" dirty="0" smtClean="0">
                <a:latin typeface="Times New Roman" panose="02020603050405020304" pitchFamily="18" charset="0"/>
              </a:rPr>
              <a:t> * </a:t>
            </a:r>
            <a:r>
              <a:rPr lang="ar-SA" altLang="en-US" sz="2400" b="1" dirty="0" smtClean="0">
                <a:latin typeface="Times New Roman" panose="02020603050405020304" pitchFamily="18" charset="0"/>
              </a:rPr>
              <a:t>وجود  مساواة  قانونية  لايعني تحقيق  المساواة  الفعلية   ،  فلابد من  الدول  اتخاذ  تدابير   ايجابية  تسمح  بالاسراع   بالمساوة   والغاء  التمييز   ،  فالتمييز الايجابي   لصالح  المرأة   يسرع  في  عملية  المساواة   الفعلية  للنساء </a:t>
            </a:r>
          </a:p>
          <a:p>
            <a:pPr marL="717550" indent="-717550" algn="just" rtl="1">
              <a:buNone/>
            </a:pPr>
            <a:r>
              <a:rPr lang="ar-SA" altLang="en-US" sz="2400" b="1" dirty="0" smtClean="0">
                <a:latin typeface="Times New Roman" panose="02020603050405020304" pitchFamily="18" charset="0"/>
              </a:rPr>
              <a:t>  *الغاء  الانماط  الاجتماعية   والثقافية   المؤدية   للتميز    والتي  تكرس  التمييز  </a:t>
            </a:r>
          </a:p>
          <a:p>
            <a:pPr marL="717550" indent="-717550" algn="just" rtl="1">
              <a:buNone/>
            </a:pPr>
            <a:r>
              <a:rPr lang="ar-SA" altLang="en-US" sz="2400" b="1" dirty="0" smtClean="0">
                <a:latin typeface="Times New Roman" panose="02020603050405020304" pitchFamily="18" charset="0"/>
              </a:rPr>
              <a:t>      * التأكيد  في  المناهج  ان  التربية  الاسرية  ووظيفة  الامومة وظيفة اجتماعية   وان  تنشئة  الاطفال    مسئولية  مشتركة</a:t>
            </a:r>
          </a:p>
          <a:p>
            <a:pPr marL="717550" indent="-717550" algn="just" rtl="1">
              <a:buNone/>
            </a:pPr>
            <a:r>
              <a:rPr lang="ar-SA" altLang="en-US" sz="2400" b="1" dirty="0" smtClean="0">
                <a:latin typeface="Times New Roman" panose="02020603050405020304" pitchFamily="18" charset="0"/>
              </a:rPr>
              <a:t>  *معالجة الاسباب  الجذرية  المؤدية   للاتجار بالنساء  واستغلال بغائه</a:t>
            </a:r>
            <a:r>
              <a:rPr lang="ar-SA" altLang="en-US" sz="2400" dirty="0" smtClean="0">
                <a:latin typeface="Times New Roman" panose="02020603050405020304" pitchFamily="18" charset="0"/>
              </a:rPr>
              <a:t>ن </a:t>
            </a:r>
          </a:p>
          <a:p>
            <a:pPr marL="717550" indent="-717550" algn="just">
              <a:buNone/>
            </a:pPr>
            <a:endParaRPr lang="en-US" altLang="en-US" sz="2400" dirty="0">
              <a:latin typeface="Times New Roman" panose="02020603050405020304" pitchFamily="18" charset="0"/>
            </a:endParaRPr>
          </a:p>
        </p:txBody>
      </p:sp>
      <p:sp>
        <p:nvSpPr>
          <p:cNvPr id="10244" name="Rectangle 4"/>
          <p:cNvSpPr>
            <a:spLocks noChangeArrowheads="1"/>
          </p:cNvSpPr>
          <p:nvPr/>
        </p:nvSpPr>
        <p:spPr bwMode="auto">
          <a:xfrm>
            <a:off x="2135188" y="4762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algn="r" rtl="1"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r" rtl="1"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r" rtl="1"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r" rtl="1"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ar-JO" altLang="en-US" sz="3200" b="1" dirty="0">
                <a:latin typeface="Arial" panose="020B0604020202020204" pitchFamily="34" charset="0"/>
              </a:rPr>
              <a:t>الية الحد من عدم المساواة                           </a:t>
            </a:r>
            <a:endParaRPr lang="en-US" altLang="en-US" sz="3200" b="1" dirty="0">
              <a:latin typeface="Arial" panose="020B0604020202020204" pitchFamily="34" charset="0"/>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3242920"/>
      </p:ext>
    </p:extLst>
  </p:cSld>
  <p:clrMapOvr>
    <a:masterClrMapping/>
  </p:clrMapOvr>
  <mc:AlternateContent xmlns:mc="http://schemas.openxmlformats.org/markup-compatibility/2006" xmlns:p14="http://schemas.microsoft.com/office/powerpoint/2010/main">
    <mc:Choice Requires="p14">
      <p:transition spd="slow" p14:dur="2000" advTm="42000"/>
    </mc:Choice>
    <mc:Fallback xmlns="">
      <p:transition spd="slow" advTm="42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عنصر نائب للمحتوى 2"/>
          <p:cNvSpPr>
            <a:spLocks noGrp="1"/>
          </p:cNvSpPr>
          <p:nvPr>
            <p:ph idx="4294967295"/>
          </p:nvPr>
        </p:nvSpPr>
        <p:spPr>
          <a:xfrm>
            <a:off x="587828" y="1930155"/>
            <a:ext cx="11392375" cy="5410200"/>
          </a:xfrm>
        </p:spPr>
        <p:txBody>
          <a:bodyPr>
            <a:normAutofit/>
          </a:bodyPr>
          <a:lstStyle/>
          <a:p>
            <a:pPr marL="717550" indent="-717550" algn="r" rtl="1">
              <a:buNone/>
            </a:pPr>
            <a:r>
              <a:rPr lang="ar-SA" altLang="en-US" sz="2700" dirty="0">
                <a:solidFill>
                  <a:schemeClr val="tx2"/>
                </a:solidFill>
                <a:latin typeface="Times New Roman" panose="02020603050405020304" pitchFamily="18" charset="0"/>
              </a:rPr>
              <a:t> </a:t>
            </a:r>
            <a:r>
              <a:rPr lang="ar-SA" altLang="en-US" sz="2700" dirty="0">
                <a:latin typeface="Times New Roman" panose="02020603050405020304" pitchFamily="18" charset="0"/>
              </a:rPr>
              <a:t> </a:t>
            </a:r>
            <a:r>
              <a:rPr lang="ar-SA" altLang="en-US" sz="2700" dirty="0">
                <a:solidFill>
                  <a:schemeClr val="tx1">
                    <a:lumMod val="95000"/>
                  </a:schemeClr>
                </a:solidFill>
                <a:latin typeface="Times New Roman" panose="02020603050405020304" pitchFamily="18" charset="0"/>
              </a:rPr>
              <a:t>تصحيح  وضع  النساء  الريفيات ،  ضمان  المنافع  لها  والقضاء  على  التمييز  ضدها  ، </a:t>
            </a:r>
            <a:r>
              <a:rPr lang="ar-SA" altLang="en-US" sz="2700" dirty="0" smtClean="0">
                <a:solidFill>
                  <a:schemeClr val="tx1">
                    <a:lumMod val="95000"/>
                  </a:schemeClr>
                </a:solidFill>
                <a:latin typeface="Times New Roman" panose="02020603050405020304" pitchFamily="18" charset="0"/>
              </a:rPr>
              <a:t>وضرورة</a:t>
            </a:r>
            <a:r>
              <a:rPr lang="ar-JO" altLang="en-US" sz="2700" dirty="0">
                <a:solidFill>
                  <a:schemeClr val="tx1">
                    <a:lumMod val="95000"/>
                  </a:schemeClr>
                </a:solidFill>
                <a:latin typeface="Times New Roman" panose="02020603050405020304" pitchFamily="18" charset="0"/>
              </a:rPr>
              <a:t> </a:t>
            </a:r>
            <a:r>
              <a:rPr lang="ar-SA" altLang="en-US" sz="2700" dirty="0" smtClean="0">
                <a:solidFill>
                  <a:schemeClr val="tx1">
                    <a:lumMod val="95000"/>
                  </a:schemeClr>
                </a:solidFill>
                <a:latin typeface="Times New Roman" panose="02020603050405020304" pitchFamily="18" charset="0"/>
              </a:rPr>
              <a:t>الانتفاع  </a:t>
            </a:r>
            <a:r>
              <a:rPr lang="ar-SA" altLang="en-US" sz="2700" dirty="0">
                <a:solidFill>
                  <a:schemeClr val="tx1">
                    <a:lumMod val="95000"/>
                  </a:schemeClr>
                </a:solidFill>
                <a:latin typeface="Times New Roman" panose="02020603050405020304" pitchFamily="18" charset="0"/>
              </a:rPr>
              <a:t>من مكاسب  التنمية  الريفية   ،  ومشاركة  المراة  الريفية  في  تخطيط  التنمية  وتنفيذها  والانتفاع  منها   بالمرافق  الصحية   والمعلومات  . </a:t>
            </a:r>
          </a:p>
          <a:p>
            <a:pPr marL="717550" indent="-717550" algn="r" rtl="1">
              <a:buNone/>
            </a:pPr>
            <a:r>
              <a:rPr lang="ar-SA" altLang="en-US" sz="2700" dirty="0">
                <a:solidFill>
                  <a:schemeClr val="tx1">
                    <a:lumMod val="95000"/>
                  </a:schemeClr>
                </a:solidFill>
                <a:latin typeface="Times New Roman" panose="02020603050405020304" pitchFamily="18" charset="0"/>
              </a:rPr>
              <a:t> تحقيق  الاستقلالية القانونية   للنساء  والمساواة   امام   القانون مع  مساواتها  بالاهلية القانونية   في  كافة  الشئون  ومنها المدنية  </a:t>
            </a:r>
          </a:p>
          <a:p>
            <a:pPr marL="717550" indent="-717550" algn="r" rtl="1">
              <a:buNone/>
            </a:pPr>
            <a:r>
              <a:rPr lang="ar-SA" altLang="en-US" sz="2700" dirty="0">
                <a:solidFill>
                  <a:schemeClr val="tx1">
                    <a:lumMod val="95000"/>
                  </a:schemeClr>
                </a:solidFill>
                <a:latin typeface="Times New Roman" panose="02020603050405020304" pitchFamily="18" charset="0"/>
              </a:rPr>
              <a:t>  تعالج التمييز  ضد  المرأة  في  المجالات  الخاصة  بالزواج مع  العلاقات العائلية   فهذا  المجال  يظهر  فيه  اكثر  عدم  المساواة  بين  المرأة  والرجل   في  الزواج والعلاقات الاسرية  ( ناتج  عن  سلوك  تقليدي  او عرفي يحصر وظيفة   المرأة  في  ادوار  خاصة   ( اعتراف الدول مختلفة على هذه  المسألة  ) </a:t>
            </a:r>
            <a:endParaRPr lang="ar-YE" altLang="en-US" sz="2700" dirty="0">
              <a:solidFill>
                <a:schemeClr val="tx1">
                  <a:lumMod val="95000"/>
                </a:schemeClr>
              </a:solidFill>
              <a:latin typeface="Times New Roman" panose="02020603050405020304" pitchFamily="18" charset="0"/>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2421033173"/>
              </p:ext>
            </p:extLst>
          </p:nvPr>
        </p:nvGraphicFramePr>
        <p:xfrm>
          <a:off x="3046466" y="3048001"/>
          <a:ext cx="6096000" cy="2409825"/>
        </p:xfrm>
        <a:graphic>
          <a:graphicData uri="http://schemas.openxmlformats.org/presentationml/2006/ole">
            <mc:AlternateContent xmlns:mc="http://schemas.openxmlformats.org/markup-compatibility/2006">
              <mc:Choice xmlns:v="urn:schemas-microsoft-com:vml" Requires="v">
                <p:oleObj spid="_x0000_s1033" name="Chart" r:id="rId3" imgW="6095951" imgH="2409868" progId="MSGraph.Chart.8">
                  <p:embed followColorScheme="full"/>
                </p:oleObj>
              </mc:Choice>
              <mc:Fallback>
                <p:oleObj name="Chart" r:id="rId3" imgW="6095951" imgH="2409868" progId="MSGraph.Chart.8">
                  <p:embed followColorScheme="full"/>
                  <p:pic>
                    <p:nvPicPr>
                      <p:cNvPr id="1026" name="Object 3"/>
                      <p:cNvPicPr>
                        <a:picLocks noChangeAspect="1" noChangeArrowheads="1"/>
                      </p:cNvPicPr>
                      <p:nvPr/>
                    </p:nvPicPr>
                    <p:blipFill>
                      <a:blip r:embed="rId4"/>
                      <a:srcRect/>
                      <a:stretch>
                        <a:fillRect/>
                      </a:stretch>
                    </p:blipFill>
                    <p:spPr bwMode="auto">
                      <a:xfrm>
                        <a:off x="3046466" y="3048001"/>
                        <a:ext cx="6096000" cy="2409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2845762"/>
      </p:ext>
    </p:extLst>
  </p:cSld>
  <p:clrMapOvr>
    <a:masterClrMapping/>
  </p:clrMapOvr>
  <mc:AlternateContent xmlns:mc="http://schemas.openxmlformats.org/markup-compatibility/2006" xmlns:p14="http://schemas.microsoft.com/office/powerpoint/2010/main">
    <mc:Choice Requires="p14">
      <p:transition spd="slow" p14:dur="2000" advTm="42000"/>
    </mc:Choice>
    <mc:Fallback xmlns="">
      <p:transition spd="slow" advTm="42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331" y="452718"/>
            <a:ext cx="11155679" cy="5338482"/>
          </a:xfrm>
        </p:spPr>
        <p:txBody>
          <a:bodyPr/>
          <a:lstStyle/>
          <a:p>
            <a:pPr algn="r"/>
            <a:r>
              <a:rPr lang="ar-JO" sz="3200" dirty="0"/>
              <a:t>تُعرَّف فجوة الأجور بين الجنسين بأنها:</a:t>
            </a:r>
            <a:br>
              <a:rPr lang="ar-JO" sz="3200" dirty="0"/>
            </a:br>
            <a:r>
              <a:rPr lang="ar-JO" sz="3200" dirty="0"/>
              <a:t/>
            </a:r>
            <a:br>
              <a:rPr lang="ar-JO" sz="3200" dirty="0"/>
            </a:br>
            <a:r>
              <a:rPr lang="ar-JO" sz="3200" dirty="0"/>
              <a:t>*الفرق في متوسط الأجور للرجال والنساء الذين يقومون بعمل متفرغ، ويُعبَّر عنه بالنسبة المئوية؛</a:t>
            </a:r>
            <a:br>
              <a:rPr lang="ar-JO" sz="3200" dirty="0"/>
            </a:br>
            <a:r>
              <a:rPr lang="ar-JO" sz="3200" dirty="0"/>
              <a:t>*الفرق في الأجور الوسطى للرجال والنساء الذين يقومون بعمل جزئي، ويُعبَّر عنه بالنسبة المئوية؛</a:t>
            </a:r>
            <a:br>
              <a:rPr lang="ar-JO" sz="3200" dirty="0"/>
            </a:br>
            <a:r>
              <a:rPr lang="ar-JO" sz="3200" dirty="0"/>
              <a:t>*عدد الرجال والنساء في كل من فئات الأجور الأربع (الدنيا، الوسطى الدنيا، الوسطى العليا، العليا).</a:t>
            </a:r>
            <a:br>
              <a:rPr lang="ar-JO" sz="3200" dirty="0"/>
            </a:b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9809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135" y="1412193"/>
            <a:ext cx="11521440" cy="5643282"/>
          </a:xfrm>
        </p:spPr>
        <p:txBody>
          <a:bodyPr/>
          <a:lstStyle/>
          <a:p>
            <a:pPr algn="r" rtl="1"/>
            <a:r>
              <a:rPr lang="ar-JO" sz="3200" dirty="0"/>
              <a:t>إن فجوة الأجور بين الجنسين تنظر إلى الفروق في متوسط ما يكسبه الرجال والنساء بغض النظر عن أدوارهم أو مناصبهم، والذي يمكن أن يكون ناتجاً عن عدد من العوامل، من بينها الفروق في أنواع الوظائف التي يؤديها الرجال والنساء.</a:t>
            </a:r>
            <a:br>
              <a:rPr lang="ar-JO" sz="3200" dirty="0"/>
            </a:br>
            <a:r>
              <a:rPr lang="ar-JO" sz="3200" dirty="0"/>
              <a:t/>
            </a:r>
            <a:br>
              <a:rPr lang="ar-JO" sz="3200" dirty="0"/>
            </a:br>
            <a:r>
              <a:rPr lang="ar-JO" sz="3200" dirty="0"/>
              <a:t>وفجوة الأجور هذه أمر منفصل عن الأجور المتساوية، التي تركز على فروق الأجور بين الرجال والنساء الذين يؤدون العمل نفسه أو عملاً مشابهاً، والتي يوفر لها نظام سلَّم الأجور الحماية بشكل ناجح.</a:t>
            </a:r>
            <a:br>
              <a:rPr lang="ar-JO" sz="3200" dirty="0"/>
            </a:b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031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3768" y="491218"/>
            <a:ext cx="10077651" cy="6140587"/>
          </a:xfrm>
        </p:spPr>
        <p:txBody>
          <a:bodyPr/>
          <a:lstStyle/>
          <a:p>
            <a:pPr rtl="1"/>
            <a:r>
              <a:rPr lang="ar-JO" sz="3600" dirty="0"/>
              <a:t/>
            </a:r>
            <a:br>
              <a:rPr lang="ar-JO" sz="3600" dirty="0"/>
            </a:br>
            <a:r>
              <a:rPr lang="ar-JO" b="1" dirty="0">
                <a:solidFill>
                  <a:schemeClr val="bg1"/>
                </a:solidFill>
              </a:rPr>
              <a:t>ماهو تأثير هذه الفجوة </a:t>
            </a:r>
            <a:r>
              <a:rPr lang="ar-JO" dirty="0">
                <a:solidFill>
                  <a:schemeClr val="bg1"/>
                </a:solidFill>
              </a:rPr>
              <a:t/>
            </a:r>
            <a:br>
              <a:rPr lang="ar-JO" dirty="0">
                <a:solidFill>
                  <a:schemeClr val="bg1"/>
                </a:solidFill>
              </a:rPr>
            </a:br>
            <a:r>
              <a:rPr lang="ar-JO" sz="3600" dirty="0"/>
              <a:t/>
            </a:r>
            <a:br>
              <a:rPr lang="ar-JO" sz="3600" dirty="0"/>
            </a:br>
            <a:r>
              <a:rPr lang="ar-JO" sz="3600" dirty="0"/>
              <a:t/>
            </a:r>
            <a:br>
              <a:rPr lang="ar-JO" sz="3600" dirty="0"/>
            </a:br>
            <a:r>
              <a:rPr lang="ar-JO" sz="3600" dirty="0"/>
              <a:t>لا تؤثر هذه الفجوة على المرأة فقط ولكن تؤثر على الأسرة بـاكملهـا  خاصةً إذا كانت المراة هي المعيلة وهي المسئولة عن الأسرة. تساعد هذه االفجوة  على الحد من مستوى المعيشة وقلة الغذاء مما يجعل الهدف الأساسي للتنمية هو القضاء على الفقر والجوع</a:t>
            </a:r>
            <a:endParaRPr lang="en-GB" sz="36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933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02" y="1243091"/>
            <a:ext cx="11309684" cy="5719482"/>
          </a:xfrm>
        </p:spPr>
        <p:txBody>
          <a:bodyPr>
            <a:normAutofit/>
          </a:bodyPr>
          <a:lstStyle/>
          <a:p>
            <a:pPr algn="r" rtl="1"/>
            <a:r>
              <a:rPr lang="ar-JO" sz="3200" dirty="0"/>
              <a:t>ماذا تقول منظمة العمل الدولية عن هذا التمييز فى الأجور على أساس النوع الاجتماعى ؟</a:t>
            </a:r>
            <a:br>
              <a:rPr lang="ar-JO" sz="3200" dirty="0"/>
            </a:br>
            <a:r>
              <a:rPr lang="ar-JO" sz="3200" dirty="0"/>
              <a:t/>
            </a:r>
            <a:br>
              <a:rPr lang="ar-JO" sz="3200" dirty="0"/>
            </a:br>
            <a:r>
              <a:rPr lang="ar-JO" sz="3200" dirty="0"/>
              <a:t/>
            </a:r>
            <a:br>
              <a:rPr lang="ar-JO" sz="3200" dirty="0"/>
            </a:br>
            <a:r>
              <a:rPr lang="ar-JO" sz="3200" dirty="0"/>
              <a:t>تم اعتماد اتفاقية المساواة في الأجور رقم 100  لمنظمة العمل الدولية في عام 1951، وهى اتفاقية تدعم المساواة في الأجور بين الرجال والنساء الذين يعملون عمل له نفس القيمة. التمييز فى الأجور فيما يتعلق بالنوع الاجتماعى هو واحد من أهم الأسباب فى وجود التمييز فى الأجور فيما يتعلق بالنوع الاجتماعى.</a:t>
            </a:r>
            <a:br>
              <a:rPr lang="ar-JO" sz="3200" dirty="0"/>
            </a:br>
            <a:r>
              <a:rPr lang="ar-JO" sz="3200" dirty="0"/>
              <a:t>.</a:t>
            </a:r>
            <a:br>
              <a:rPr lang="ar-JO" sz="3200" dirty="0"/>
            </a:b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35406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452718"/>
            <a:ext cx="11521439" cy="6176682"/>
          </a:xfrm>
        </p:spPr>
        <p:txBody>
          <a:bodyPr/>
          <a:lstStyle/>
          <a:p>
            <a:pPr algn="r"/>
            <a:r>
              <a:rPr lang="ar-JO" sz="2800" dirty="0"/>
              <a:t/>
            </a:r>
            <a:br>
              <a:rPr lang="ar-JO" sz="2800" dirty="0"/>
            </a:br>
            <a:r>
              <a:rPr lang="ar-JO" sz="4000" dirty="0"/>
              <a:t>ماذا تقول منظمة العمل الدولية عن هذا التمييز فى الأجور على أساس النوع الاجتماعى ؟</a:t>
            </a:r>
            <a:br>
              <a:rPr lang="ar-JO" sz="4000" dirty="0"/>
            </a:br>
            <a:r>
              <a:rPr lang="ar-JO" sz="2800" dirty="0"/>
              <a:t/>
            </a:r>
            <a:br>
              <a:rPr lang="ar-JO" sz="2800" dirty="0"/>
            </a:br>
            <a:r>
              <a:rPr lang="ar-JO" sz="2800" dirty="0"/>
              <a:t>اتفاقية المساواة في الأجور (رقم 100) هى واحدة من ثمان اتفاقيات أساسية لمنظمة العمل الدولية والتي تسعى للقضاء على التمييز في الأجور من خلال ضمان حصول  الرجال والنساء على أجر متساو ليس فقط فى الأعمال المماثلة بل أيضاً فى الأعمال التى لها نفس القيمة المتساوية. </a:t>
            </a:r>
            <a:endParaRPr lang="en-GB" sz="2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134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452718"/>
            <a:ext cx="11612880" cy="5871882"/>
          </a:xfrm>
        </p:spPr>
        <p:txBody>
          <a:bodyPr>
            <a:noAutofit/>
          </a:bodyPr>
          <a:lstStyle/>
          <a:p>
            <a:pPr algn="r"/>
            <a:r>
              <a:rPr lang="ar-JO" sz="3200" dirty="0"/>
              <a:t/>
            </a:r>
            <a:br>
              <a:rPr lang="ar-JO" sz="3200" dirty="0"/>
            </a:br>
            <a:r>
              <a:rPr lang="ar-JO" sz="3200" dirty="0"/>
              <a:t>ويمكن تطبيق هذه الاتفاقية عن طريق:</a:t>
            </a:r>
            <a:br>
              <a:rPr lang="ar-JO" sz="3200" dirty="0"/>
            </a:br>
            <a:r>
              <a:rPr lang="ar-JO" sz="3200" dirty="0"/>
              <a:t/>
            </a:r>
            <a:br>
              <a:rPr lang="ar-JO" sz="3200" dirty="0"/>
            </a:br>
            <a:r>
              <a:rPr lang="ar-JO" sz="3200" dirty="0"/>
              <a:t>القوانين  أواللوائح القومية</a:t>
            </a:r>
            <a:br>
              <a:rPr lang="ar-JO" sz="3200" dirty="0"/>
            </a:br>
            <a:r>
              <a:rPr lang="ar-JO" sz="3200" dirty="0"/>
              <a:t>أنشأت آلية لتحديد المرتبات بشكل شرعى أو معترف به</a:t>
            </a:r>
            <a:br>
              <a:rPr lang="ar-JO" sz="3200" dirty="0"/>
            </a:br>
            <a:r>
              <a:rPr lang="ar-JO" sz="3200" dirty="0"/>
              <a:t>الاتفاقات الجماعية بين أصحاب العمل والعمال</a:t>
            </a:r>
            <a:br>
              <a:rPr lang="ar-JO" sz="3200" dirty="0"/>
            </a:br>
            <a:r>
              <a:rPr lang="ar-JO" sz="3200" dirty="0"/>
              <a:t>مزيج من هذه الوسائل المختلفة</a:t>
            </a:r>
            <a:br>
              <a:rPr lang="ar-JO" sz="3200" dirty="0"/>
            </a:b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348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047" y="1007168"/>
            <a:ext cx="11678194" cy="5715000"/>
          </a:xfrm>
        </p:spPr>
        <p:txBody>
          <a:bodyPr/>
          <a:lstStyle/>
          <a:p>
            <a:pPr algn="r" rtl="1"/>
            <a:r>
              <a:rPr lang="ar-JO" sz="2800" dirty="0"/>
              <a:t>هل التعليم العالي يقلل من التمييز فى الأجور بين الجنسين؟</a:t>
            </a:r>
            <a:br>
              <a:rPr lang="ar-JO" sz="2800" dirty="0"/>
            </a:br>
            <a:r>
              <a:rPr lang="ar-JO" sz="2800" dirty="0"/>
              <a:t>تعكس بيانات مؤشرات الأجور أن التعليم العالي للمرأة لا يؤدي بالضرورة إلى تقليل فجوة الأجور بين الجنسين. في الواقع، في بعض الحالات تزيد الفجوة بين الأجورعلى أساس النوع الاجتماعى حسب مستوى التعليم الذى تم الحصول عليه. ولكن بشكل عام، المزيد من التعليم يعنى راتب أعلى.</a:t>
            </a:r>
            <a:br>
              <a:rPr lang="ar-JO" sz="2800" dirty="0"/>
            </a:br>
            <a:r>
              <a:rPr lang="ar-JO" sz="2800" dirty="0"/>
              <a:t>هل يؤثر السن وزيادة عدد سنوات العمل على التمييز في الأجور؟</a:t>
            </a:r>
            <a:br>
              <a:rPr lang="ar-JO" sz="2800" dirty="0"/>
            </a:br>
            <a:r>
              <a:rPr lang="ar-JO" sz="2800" dirty="0"/>
              <a:t>نعم. وفقا للبحث الذى تم عن الأجور عند التقدم في السن أوزيادة عدد سنوات العمل. الشخص الاقدم يحصل على راتب اعلى وبالتالى كبار السن من الرجال يحصلون على رواتب أعلى من النساء الاصغر سنا.</a:t>
            </a:r>
            <a:br>
              <a:rPr lang="ar-JO" sz="2800" dirty="0"/>
            </a:br>
            <a:endParaRPr lang="en-GB" sz="2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833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6392" y="433137"/>
            <a:ext cx="10308656" cy="3908762"/>
          </a:xfrm>
          <a:prstGeom prst="rect">
            <a:avLst/>
          </a:prstGeom>
        </p:spPr>
        <p:txBody>
          <a:bodyPr wrap="square">
            <a:spAutoFit/>
          </a:bodyPr>
          <a:lstStyle/>
          <a:p>
            <a:pPr algn="ctr" rtl="1"/>
            <a:r>
              <a:rPr lang="ar-JO" sz="6000" dirty="0">
                <a:solidFill>
                  <a:srgbClr val="222222"/>
                </a:solidFill>
                <a:latin typeface="Noto Naskh Arabic UI"/>
              </a:rPr>
              <a:t>تعريف العنف</a:t>
            </a:r>
            <a:r>
              <a:rPr lang="ar-JO" sz="4400" dirty="0">
                <a:solidFill>
                  <a:srgbClr val="222222"/>
                </a:solidFill>
                <a:latin typeface="Noto Naskh Arabic UI"/>
              </a:rPr>
              <a:t> </a:t>
            </a:r>
            <a:endParaRPr lang="ar-SA" sz="4400" dirty="0">
              <a:solidFill>
                <a:srgbClr val="222222"/>
              </a:solidFill>
              <a:latin typeface="Noto Naskh Arabic UI"/>
            </a:endParaRPr>
          </a:p>
          <a:p>
            <a:endParaRPr lang="ar-SA" sz="4400" dirty="0">
              <a:solidFill>
                <a:srgbClr val="222222"/>
              </a:solidFill>
              <a:latin typeface="Noto Naskh Arabic UI"/>
            </a:endParaRPr>
          </a:p>
          <a:p>
            <a:pPr algn="r"/>
            <a:r>
              <a:rPr lang="ar-JO" sz="3600" dirty="0">
                <a:latin typeface="Noto Naskh Arabic UI"/>
              </a:rPr>
              <a:t>هو تعبير عن القوة الجسدية التي تصدر ضد النفس أو ضد أي شخص آخر بصورة متعمدة أو إرغام الفرد على إتيان هذا الفعل نتيجة لشعوره بالألم بسبب ما تعرض له من أذى. وتشير استخدامات مختلفة للمصطلح إلى تدمير الأشياء والجمادات (مثل تدمير الممتلكات).</a:t>
            </a:r>
            <a:endParaRPr lang="en-GB" sz="36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1374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83" y="452718"/>
            <a:ext cx="11678194" cy="5719482"/>
          </a:xfrm>
        </p:spPr>
        <p:txBody>
          <a:bodyPr/>
          <a:lstStyle/>
          <a:p>
            <a:pPr algn="r"/>
            <a:r>
              <a:rPr lang="ar-JO" sz="3200" dirty="0">
                <a:solidFill>
                  <a:schemeClr val="bg1"/>
                </a:solidFill>
              </a:rPr>
              <a:t>هل العضوية فى النقابة تساعد على تقليل التمييز بين الجنسين؟</a:t>
            </a:r>
            <a:br>
              <a:rPr lang="ar-JO" sz="3200" dirty="0">
                <a:solidFill>
                  <a:schemeClr val="bg1"/>
                </a:solidFill>
              </a:rPr>
            </a:br>
            <a:r>
              <a:rPr lang="ar-JO" sz="3200" dirty="0">
                <a:solidFill>
                  <a:schemeClr val="bg1"/>
                </a:solidFill>
              </a:rPr>
              <a:t/>
            </a:r>
            <a:br>
              <a:rPr lang="ar-JO" sz="3200" dirty="0">
                <a:solidFill>
                  <a:schemeClr val="bg1"/>
                </a:solidFill>
              </a:rPr>
            </a:br>
            <a:r>
              <a:rPr lang="ar-JO" sz="3200" dirty="0"/>
              <a:t>أظهر بحث مؤشرات الراواتب أن عضوية اتحاد النقابات لها تاثير ايجابى على التمييز بين الأجور. حيث انه يتم الاتفاق حيث أن الالتحاق بالاتحادات والنقابات يقلل من فجوة الاجور وهذا يرجع الى أن أعضاء النقابات يقوموا دائما بتوقيع اتفاقيات جماعية مما يجعل من الصعب عدم تحقيق المساواة فى الاجور بين الجنسين.</a:t>
            </a:r>
            <a:br>
              <a:rPr lang="ar-JO" sz="3200" dirty="0"/>
            </a:b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660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304" y="1269421"/>
            <a:ext cx="11155679" cy="5410200"/>
          </a:xfrm>
        </p:spPr>
        <p:txBody>
          <a:bodyPr/>
          <a:lstStyle/>
          <a:p>
            <a:pPr algn="r" rtl="1"/>
            <a:r>
              <a:rPr lang="ar-JO" sz="2800" dirty="0"/>
              <a:t>هل العمل كل الوقت أو جزء من الوقت له تأثير على التمييز بين الأجور على أساس النوع الاجتماعى؟</a:t>
            </a:r>
            <a:br>
              <a:rPr lang="ar-JO" sz="2800" dirty="0"/>
            </a:br>
            <a:r>
              <a:rPr lang="ar-JO" sz="2800" dirty="0"/>
              <a:t/>
            </a:r>
            <a:br>
              <a:rPr lang="ar-JO" sz="2800" dirty="0"/>
            </a:br>
            <a:r>
              <a:rPr lang="ar-JO" sz="2800" dirty="0"/>
              <a:t>نعم لأن المرأة تأخذ قدر أكبر من المسئوليات و عبء الرعاية و الأعمال الخدمية، وهذا يعني أن النساء يعملن جزء من الوقت  أكثر من الرجال. ارتفاع معدل تمثيل المرأة لمناصب بعمل جزئي التى في معظمها منخفضة الأجر. بالإضافة إلى ذلك مناصب جزء من الوقت تتيح مجالا ضيق للترقية.</a:t>
            </a:r>
            <a:br>
              <a:rPr lang="ar-JO" sz="2800" dirty="0"/>
            </a:br>
            <a:r>
              <a:rPr lang="ar-JO" sz="2800" dirty="0"/>
              <a:t>فى القمة: النساء اللاتي يعملن بدوام جزئي لديهن رواتب دوام جزئي ومعاشات للتقاعد للوقت الجزئى!</a:t>
            </a:r>
            <a:br>
              <a:rPr lang="ar-JO" sz="2800" dirty="0"/>
            </a:br>
            <a:r>
              <a:rPr lang="ar-JO" sz="2800" dirty="0"/>
              <a:t>.</a:t>
            </a:r>
            <a:br>
              <a:rPr lang="ar-JO" sz="2800" dirty="0"/>
            </a:br>
            <a:endParaRPr lang="en-GB" sz="2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84295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457" y="457200"/>
            <a:ext cx="11312433" cy="5795682"/>
          </a:xfrm>
        </p:spPr>
        <p:txBody>
          <a:bodyPr/>
          <a:lstStyle/>
          <a:p>
            <a:pPr algn="r"/>
            <a:r>
              <a:rPr lang="ar-JO" sz="3200" dirty="0"/>
              <a:t>ما هو تأثير تربية الأطفال على التمييز في الأجور بين الجنسين؟</a:t>
            </a:r>
            <a:br>
              <a:rPr lang="ar-JO" sz="3200" dirty="0"/>
            </a:br>
            <a:r>
              <a:rPr lang="ar-JO" sz="2400" dirty="0"/>
              <a:t/>
            </a:r>
            <a:br>
              <a:rPr lang="ar-JO" sz="2400" dirty="0"/>
            </a:br>
            <a:r>
              <a:rPr lang="ar-JO" sz="2400" dirty="0"/>
              <a:t>تربية الأطفال لها تأثير كبير على متوسط  أجور النساء. في بعض البلدان انسحاب المرأة من سوق العمل عند الزواج أو الولادة والعودة بعد بضع سنوات أوالدخول مرة أخرى يعني في الغالب الحصول على عمل بأجر أقل من الذى كانت تحصل عليه او انتهاء التعاقد للوظيفة وهو ما يكون له نتيجة سيئة على المرأة.</a:t>
            </a:r>
            <a:br>
              <a:rPr lang="ar-JO" sz="2400" dirty="0"/>
            </a:br>
            <a:r>
              <a:rPr lang="ar-JO" sz="2400" dirty="0"/>
              <a:t>عدد قليل من البلدان لديه ترتيبات مؤسسية تسمح للنساء أخذ وقتاً طويلاً فى حالة الولادة  و عند رعاية الأطفال الصغار. عندما تعود النساء الى العمل فهن يأخذن فى الغالب و ظائفهن السابقة.</a:t>
            </a:r>
            <a:br>
              <a:rPr lang="ar-JO" sz="2400" dirty="0"/>
            </a:br>
            <a:r>
              <a:rPr lang="ar-JO" sz="2400" dirty="0"/>
              <a:t>فى هذه البلدان لا تأثير لتربية الطفل على التمييز فى الأجور بين الجنسين</a:t>
            </a:r>
            <a:endParaRPr lang="en-GB" sz="24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2689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67" y="452718"/>
            <a:ext cx="11913324" cy="5871882"/>
          </a:xfrm>
        </p:spPr>
        <p:txBody>
          <a:bodyPr/>
          <a:lstStyle/>
          <a:p>
            <a:pPr algn="r" rtl="1"/>
            <a:r>
              <a:rPr lang="ar-JO" sz="3200" dirty="0"/>
              <a:t>هل تحدث الفجوة بناء على طبيعة العمل؟</a:t>
            </a:r>
            <a:br>
              <a:rPr lang="ar-JO" sz="3200" dirty="0"/>
            </a:br>
            <a:r>
              <a:rPr lang="ar-JO" sz="2000" dirty="0"/>
              <a:t/>
            </a:r>
            <a:br>
              <a:rPr lang="ar-JO" sz="2000" dirty="0"/>
            </a:br>
            <a:r>
              <a:rPr lang="ar-JO" sz="2000" dirty="0"/>
              <a:t/>
            </a:r>
            <a:br>
              <a:rPr lang="ar-JO" sz="2000" dirty="0"/>
            </a:br>
            <a:r>
              <a:rPr lang="ar-JO" sz="2400" dirty="0"/>
              <a:t>نعم. بموجب القانون، يجب تطبيق المساواة في الأجر عن الأعمال المتساوية فى القيمة. بالرغم أن المرأة تهيمن على وظائف معينة مثل التنظيف والتعليم، تقديم الطعام والوظائف الصحية والاعمال الكتابية ويدفع لهذه الأعمال رواتب أقل بالمقارنة بالأدوار متساوية القيمة التي يهيمن عليها الرجال. وبالرغم من ذلك يمكن أن أن نجد التمييز الحقيقى للأجور في القطاع المالي.</a:t>
            </a:r>
            <a:br>
              <a:rPr lang="ar-JO" sz="2400" dirty="0"/>
            </a:br>
            <a:endParaRPr lang="en-GB" sz="24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3452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137" y="1045967"/>
            <a:ext cx="11459254" cy="5490882"/>
          </a:xfrm>
        </p:spPr>
        <p:txBody>
          <a:bodyPr/>
          <a:lstStyle/>
          <a:p>
            <a:pPr algn="r"/>
            <a:r>
              <a:rPr lang="ar-JO" sz="2400" dirty="0"/>
              <a:t/>
            </a:r>
            <a:br>
              <a:rPr lang="ar-JO" sz="2400" dirty="0"/>
            </a:br>
            <a:r>
              <a:rPr lang="ar-JO" sz="2800" dirty="0"/>
              <a:t>هل هناك تمييز بين الجنسين وفى الأجور على الرغم من التشريعات</a:t>
            </a:r>
            <a:r>
              <a:rPr lang="ar-JO" sz="2400" dirty="0"/>
              <a:t>؟</a:t>
            </a:r>
            <a:br>
              <a:rPr lang="ar-JO" sz="2400" dirty="0"/>
            </a:br>
            <a:r>
              <a:rPr lang="ar-JO" sz="2400" dirty="0" smtClean="0"/>
              <a:t/>
            </a:r>
            <a:br>
              <a:rPr lang="ar-JO" sz="2400" dirty="0" smtClean="0"/>
            </a:br>
            <a:r>
              <a:rPr lang="ar-JO" sz="2400" dirty="0"/>
              <a:t/>
            </a:r>
            <a:br>
              <a:rPr lang="ar-JO" sz="2400" dirty="0"/>
            </a:br>
            <a:r>
              <a:rPr lang="ar-JO" sz="2400" dirty="0"/>
              <a:t>نعم. التمييزيمكن أن يكون موجود في مكان العمل  على الرغم من أن التشريع في كل مكان.</a:t>
            </a:r>
            <a:br>
              <a:rPr lang="ar-JO" sz="2400" dirty="0"/>
            </a:br>
            <a:r>
              <a:rPr lang="ar-JO" sz="2400" dirty="0"/>
              <a:t>أولا، يتم منح أجور مختلفة لنفس العمل، على سبيل المثال، المدرسون من الإناث والذكور الذين لديهم نفس المؤهلات و الخبرة  والمسئوليات. ثانيا، التمييز يحدث عندما تكون الوظائف مختلفة، ولكن تقييمها يكون ذات قيمة متساوية و يتم الدفع  بشكل مختلف. في هذه الحالة  يتم تقييم متطلبات الأدوار التي تسيطر عليها النساء مثل العديد من مهارات التعامل مع الآخرين أقل جدا من تلك المهن التى يهيمن عليها  الذكور تقليديا. في الجزء الشمالي من أوروبا لا ينظر إلي هذا النوع من التمييز في كثير من الأحيان بعد الآن.</a:t>
            </a:r>
            <a:br>
              <a:rPr lang="ar-JO" sz="2400" dirty="0"/>
            </a:br>
            <a:endParaRPr lang="en-GB" sz="24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581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268" y="-59628"/>
            <a:ext cx="11220995" cy="5871882"/>
          </a:xfrm>
        </p:spPr>
        <p:txBody>
          <a:bodyPr/>
          <a:lstStyle/>
          <a:p>
            <a:pPr algn="r" rtl="1"/>
            <a:r>
              <a:rPr lang="ar-JO" sz="3200" dirty="0"/>
              <a:t>هل يمكن التمييز بين الأجورعلى أساس النوع الاجتماعى على المستوى المحلي والقومي والدولي؟</a:t>
            </a:r>
            <a:br>
              <a:rPr lang="ar-JO" sz="3200" dirty="0"/>
            </a:br>
            <a:r>
              <a:rPr lang="ar-JO" sz="1800" dirty="0"/>
              <a:t/>
            </a:r>
            <a:br>
              <a:rPr lang="ar-JO" sz="1800" dirty="0"/>
            </a:br>
            <a:r>
              <a:rPr lang="ar-JO" sz="1800" dirty="0"/>
              <a:t/>
            </a:r>
            <a:br>
              <a:rPr lang="ar-JO" sz="1800" dirty="0"/>
            </a:br>
            <a:r>
              <a:rPr lang="ar-JO" sz="1800" dirty="0"/>
              <a:t/>
            </a:r>
            <a:br>
              <a:rPr lang="ar-JO" sz="1800" dirty="0"/>
            </a:br>
            <a:r>
              <a:rPr lang="ar-JO" sz="3200" dirty="0"/>
              <a:t>نعم – تقوم منظمة العمل الدولية بالقيام بذلك. الاتحاد الدولي للنقابات يفعل. وتقوم مؤشرات الرواتب بمحاولة جمع البيانات. انظر التقارير لاحقا في هذه الصفحة</a:t>
            </a:r>
            <a:r>
              <a:rPr lang="ar-JO" sz="1800" dirty="0"/>
              <a:t>.</a:t>
            </a:r>
            <a:br>
              <a:rPr lang="ar-JO" sz="1800" dirty="0"/>
            </a:br>
            <a:endParaRPr lang="en-GB" sz="1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49847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452718"/>
            <a:ext cx="11456126" cy="5871882"/>
          </a:xfrm>
        </p:spPr>
        <p:txBody>
          <a:bodyPr/>
          <a:lstStyle/>
          <a:p>
            <a:pPr algn="r" rtl="1"/>
            <a:r>
              <a:rPr lang="ar-JO" sz="3200" dirty="0"/>
              <a:t>هل يمكن التمييز بين الأجورعلى أساس النوع الاجتماعى على المستوى المحلي والقومي والدولي؟</a:t>
            </a:r>
            <a:br>
              <a:rPr lang="ar-JO" sz="3200" dirty="0"/>
            </a:br>
            <a:r>
              <a:rPr lang="ar-JO" sz="1800" dirty="0"/>
              <a:t/>
            </a:r>
            <a:br>
              <a:rPr lang="ar-JO" sz="1800" dirty="0"/>
            </a:br>
            <a:r>
              <a:rPr lang="ar-JO" sz="1800" dirty="0"/>
              <a:t/>
            </a:r>
            <a:br>
              <a:rPr lang="ar-JO" sz="1800" dirty="0"/>
            </a:br>
            <a:r>
              <a:rPr lang="ar-JO" sz="1800" dirty="0"/>
              <a:t/>
            </a:r>
            <a:br>
              <a:rPr lang="ar-JO" sz="1800" dirty="0"/>
            </a:br>
            <a:r>
              <a:rPr lang="ar-JO" sz="3200" dirty="0"/>
              <a:t>نعم – تقوم منظمة العمل الدولية بالقيام بذلك. الاتحاد الدولي للنقابات يفعل. وتقوم مؤشرات الرواتب بمحاولة جمع البيانات. انظر التقارير لاحقا في هذه الصفحة</a:t>
            </a:r>
            <a:r>
              <a:rPr lang="ar-JO" sz="1800" dirty="0"/>
              <a:t>.</a:t>
            </a:r>
            <a:br>
              <a:rPr lang="ar-JO" sz="1800" dirty="0"/>
            </a:br>
            <a:endParaRPr lang="en-GB" sz="1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3375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949" y="228600"/>
            <a:ext cx="11482251" cy="5943600"/>
          </a:xfrm>
        </p:spPr>
        <p:txBody>
          <a:bodyPr/>
          <a:lstStyle/>
          <a:p>
            <a:pPr algn="r"/>
            <a:r>
              <a:rPr lang="ar-JO" sz="2800" dirty="0">
                <a:solidFill>
                  <a:schemeClr val="bg1"/>
                </a:solidFill>
              </a:rPr>
              <a:t/>
            </a:r>
            <a:br>
              <a:rPr lang="ar-JO" sz="2800" dirty="0">
                <a:solidFill>
                  <a:schemeClr val="bg1"/>
                </a:solidFill>
              </a:rPr>
            </a:br>
            <a:r>
              <a:rPr lang="ar-JO" sz="2800" dirty="0">
                <a:solidFill>
                  <a:schemeClr val="bg1"/>
                </a:solidFill>
              </a:rPr>
              <a:t>ما هي العوامل الأخرى التي تساهم في تحسين وضع المرأة في مكان العمل وبصرف النظر عن الأجر؟</a:t>
            </a:r>
            <a:br>
              <a:rPr lang="ar-JO" sz="2800" dirty="0">
                <a:solidFill>
                  <a:schemeClr val="bg1"/>
                </a:solidFill>
              </a:rPr>
            </a:br>
            <a:r>
              <a:rPr lang="ar-JO" sz="2800" dirty="0"/>
              <a:t/>
            </a:r>
            <a:br>
              <a:rPr lang="ar-JO" sz="2800" dirty="0"/>
            </a:br>
            <a:r>
              <a:rPr lang="ar-JO" sz="2400" b="1" dirty="0"/>
              <a:t>السياسات التي يمكن أن تسد التمييز في الأجور بين الجنسين ووضع المرأة ما يلي:</a:t>
            </a:r>
            <a:r>
              <a:rPr lang="ar-JO" sz="2400" dirty="0"/>
              <a:t/>
            </a:r>
            <a:br>
              <a:rPr lang="ar-JO" sz="2400" dirty="0"/>
            </a:br>
            <a:r>
              <a:rPr lang="ar-JO" sz="2400" dirty="0"/>
              <a:t/>
            </a:r>
            <a:br>
              <a:rPr lang="ar-JO" sz="2400" dirty="0"/>
            </a:br>
            <a:r>
              <a:rPr lang="ar-JO" sz="2400" dirty="0"/>
              <a:t>-  تشجيع التعليم.</a:t>
            </a:r>
            <a:br>
              <a:rPr lang="ar-JO" sz="2400" dirty="0"/>
            </a:br>
            <a:r>
              <a:rPr lang="ar-JO" sz="2400" dirty="0"/>
              <a:t>- تشجيع رعاية الطفل - أنه يسمح للمرأة على مواصلة العمل. التوقف عن العمل لبضع سنوات، يعني هناك حاجة إلى تعليم جديد.</a:t>
            </a:r>
            <a:br>
              <a:rPr lang="ar-JO" sz="2400" dirty="0"/>
            </a:br>
            <a:r>
              <a:rPr lang="ar-JO" sz="2400" dirty="0"/>
              <a:t>- اتخاذ مقاييس لضمان أن المدارس تشجع الطالبات على اختيار التخصصات التي يهيمن عليها الرجال.</a:t>
            </a:r>
            <a:br>
              <a:rPr lang="ar-JO" sz="2400" dirty="0"/>
            </a:br>
            <a:r>
              <a:rPr lang="ar-JO" sz="2400" dirty="0"/>
              <a:t>- السياسات التى تسمح للأهالى تحقيق توازن يبن العمل و الحياة الشخصية لضمان أن تكون خبرة خبرة المرأة بالعمل والاقدمية</a:t>
            </a:r>
            <a:br>
              <a:rPr lang="ar-JO" sz="2400" dirty="0"/>
            </a:br>
            <a:r>
              <a:rPr lang="ar-JO" sz="2400" dirty="0"/>
              <a:t> </a:t>
            </a:r>
            <a:br>
              <a:rPr lang="ar-JO" sz="2400" dirty="0"/>
            </a:br>
            <a:endParaRPr lang="en-GB" sz="24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0863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03" y="452718"/>
            <a:ext cx="11495313" cy="5871882"/>
          </a:xfrm>
        </p:spPr>
        <p:txBody>
          <a:bodyPr/>
          <a:lstStyle/>
          <a:p>
            <a:pPr algn="r"/>
            <a:r>
              <a:rPr lang="ar-JO" sz="3200" b="1" dirty="0"/>
              <a:t>السياسات التي يمكن أن تسد التمييز في الأجور بين الجنسين ووضع المرأة ما يلي:</a:t>
            </a:r>
            <a:r>
              <a:rPr lang="ar-JO" sz="3200" dirty="0"/>
              <a:t/>
            </a:r>
            <a:br>
              <a:rPr lang="ar-JO" sz="3200" dirty="0"/>
            </a:br>
            <a:r>
              <a:rPr lang="ar-JO" sz="3200" dirty="0"/>
              <a:t/>
            </a:r>
            <a:br>
              <a:rPr lang="ar-JO" sz="3200" dirty="0"/>
            </a:br>
            <a:r>
              <a:rPr lang="ar-JO" sz="2800" dirty="0"/>
              <a:t>- مقاييس لضمان استمرار الأقدمية لكى تتراكم أثناء إجازة الوضع.</a:t>
            </a:r>
            <a:br>
              <a:rPr lang="ar-JO" sz="2800" dirty="0"/>
            </a:br>
            <a:r>
              <a:rPr lang="ar-JO" sz="2800" dirty="0"/>
              <a:t>- التعيين ،الاختيار والترقيات الخاصة لتعزيز الممارسات لتعزيز وصول المرأة إلى أجر أفضل، المهن التى يهيمن عليها الذكور.-</a:t>
            </a:r>
            <a:br>
              <a:rPr lang="ar-JO" sz="2800" dirty="0"/>
            </a:br>
            <a:r>
              <a:rPr lang="ar-JO" sz="2800" dirty="0"/>
              <a:t>- اتخاذ مقاييس لتشجيع النقابات والمفاوضة الجماعية وخاصة في الوظائف التي تهيمن عليها المرأة على سبيل المثال جزء من الوقت لمدة محددة والعمل انطلاقا من المنزل.</a:t>
            </a:r>
            <a:br>
              <a:rPr lang="ar-JO" sz="2800" dirty="0"/>
            </a:br>
            <a:endParaRPr lang="en-GB" sz="28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484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7" y="452718"/>
            <a:ext cx="11325496" cy="5871882"/>
          </a:xfrm>
        </p:spPr>
        <p:txBody>
          <a:bodyPr/>
          <a:lstStyle/>
          <a:p>
            <a:pPr marL="457200" indent="-457200" algn="r">
              <a:buFont typeface="+mj-lt"/>
              <a:buAutoNum type="arabicPeriod"/>
            </a:pPr>
            <a:r>
              <a:rPr lang="ar-JO" sz="3200" dirty="0">
                <a:solidFill>
                  <a:schemeClr val="bg1"/>
                </a:solidFill>
              </a:rPr>
              <a:t>عشر نصائح للمرأة للمساعدة في تقليل التمييزفى الأجور بين الجنسين:</a:t>
            </a:r>
            <a:br>
              <a:rPr lang="ar-JO" sz="3200" dirty="0">
                <a:solidFill>
                  <a:schemeClr val="bg1"/>
                </a:solidFill>
              </a:rPr>
            </a:br>
            <a:r>
              <a:rPr lang="ar-JO" sz="3200" dirty="0">
                <a:solidFill>
                  <a:schemeClr val="bg1"/>
                </a:solidFill>
              </a:rPr>
              <a:t/>
            </a:r>
            <a:br>
              <a:rPr lang="ar-JO" sz="3200" dirty="0">
                <a:solidFill>
                  <a:schemeClr val="bg1"/>
                </a:solidFill>
              </a:rPr>
            </a:br>
            <a:r>
              <a:rPr lang="ar-JO" sz="3200" dirty="0"/>
              <a:t>• تعليم نفسك.</a:t>
            </a:r>
            <a:br>
              <a:rPr lang="ar-JO" sz="3200" dirty="0"/>
            </a:br>
            <a:r>
              <a:rPr lang="ar-JO" sz="3200" dirty="0"/>
              <a:t>• اختيار القطاع حيث يمكنك العثور على أفضل وظيفة مدفوعة الأجر - مثل المعادن والتعدين، أو قطاعات الكيمياء، أو منصب قيادي في الحكومة أو البرلمان.</a:t>
            </a:r>
            <a:br>
              <a:rPr lang="ar-JO" sz="3200" dirty="0"/>
            </a:br>
            <a:r>
              <a:rPr lang="ar-JO" sz="3200" dirty="0"/>
              <a:t>• العمل وقت كامل.</a:t>
            </a:r>
            <a:br>
              <a:rPr lang="ar-JO" sz="3200" dirty="0"/>
            </a:br>
            <a:r>
              <a:rPr lang="ar-JO" sz="3200" dirty="0"/>
              <a:t>• الاستفادة من أي الترقية.</a:t>
            </a:r>
            <a:br>
              <a:rPr lang="ar-JO" sz="3200" dirty="0"/>
            </a:br>
            <a:r>
              <a:rPr lang="ar-JO" sz="3200" dirty="0"/>
              <a:t>.</a:t>
            </a:r>
            <a:endParaRPr lang="en-GB" sz="3200"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875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030129" cy="680185"/>
          </a:xfrm>
        </p:spPr>
        <p:txBody>
          <a:bodyPr>
            <a:normAutofit fontScale="90000"/>
          </a:bodyPr>
          <a:lstStyle/>
          <a:p>
            <a:pPr algn="ctr" rtl="1"/>
            <a:r>
              <a:rPr lang="ar-SA" b="1" dirty="0" smtClean="0"/>
              <a:t>التحرش الجنسي</a:t>
            </a:r>
            <a:r>
              <a:rPr lang="ar-JO" b="1" dirty="0"/>
              <a:t/>
            </a:r>
            <a:br>
              <a:rPr lang="ar-JO" b="1" dirty="0"/>
            </a:br>
            <a:endParaRPr lang="en-US" b="1" dirty="0"/>
          </a:p>
        </p:txBody>
      </p:sp>
      <p:sp>
        <p:nvSpPr>
          <p:cNvPr id="3" name="Content Placeholder 2"/>
          <p:cNvSpPr>
            <a:spLocks noGrp="1"/>
          </p:cNvSpPr>
          <p:nvPr>
            <p:ph idx="1"/>
          </p:nvPr>
        </p:nvSpPr>
        <p:spPr>
          <a:xfrm>
            <a:off x="281350" y="2150702"/>
            <a:ext cx="11295017" cy="5029200"/>
          </a:xfrm>
        </p:spPr>
        <p:txBody>
          <a:bodyPr>
            <a:normAutofit/>
          </a:bodyPr>
          <a:lstStyle/>
          <a:p>
            <a:pPr algn="just" rtl="1"/>
            <a:r>
              <a:rPr lang="ar-SA" sz="2400" dirty="0"/>
              <a:t>قد يشكل بعض الرجال في العمل خطراً على النساء، وهناك فرق بين أن يتشارك رجل وامرأة في تكتة أو صداقة وكان كلاهما يستمتع بذلك، وبين التعليقات غير المرغوب بها واللمس غير الضروري او طلب معروف جنسي وهذا ما قد يتورط بعض الرجال فيه. التحرش الجنسي طبعاً هو أمر غير مروب به على الإطلاق . ويمكن أن يكون ذلك مزعجاً ولكنه غالباً أكثر خطورة . وقد يكون أكثر شيوعاُ مما تظن </a:t>
            </a:r>
          </a:p>
          <a:p>
            <a:pPr algn="just" rtl="1">
              <a:buNone/>
            </a:pPr>
            <a:r>
              <a:rPr lang="ar-SA" sz="2400" dirty="0"/>
              <a:t> هل تعرف ماذا تقول النساء في مكان عملك عن التحرش؟</a:t>
            </a:r>
            <a:endParaRPr lang="en-US" sz="24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53547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452718"/>
            <a:ext cx="11220993" cy="5795682"/>
          </a:xfrm>
        </p:spPr>
        <p:txBody>
          <a:bodyPr/>
          <a:lstStyle/>
          <a:p>
            <a:pPr algn="r"/>
            <a:r>
              <a:rPr lang="ar-JO" sz="3200" dirty="0">
                <a:solidFill>
                  <a:schemeClr val="bg1"/>
                </a:solidFill>
              </a:rPr>
              <a:t>عشر نصائح للمرأة للمساعدة في تقليل التمييزفى الأجور بين الجنسين:</a:t>
            </a:r>
            <a:r>
              <a:rPr lang="ar-JO" sz="2800" dirty="0"/>
              <a:t/>
            </a:r>
            <a:br>
              <a:rPr lang="ar-JO" sz="2800" dirty="0"/>
            </a:br>
            <a:r>
              <a:rPr lang="ar-JO" sz="2800" dirty="0"/>
              <a:t/>
            </a:r>
            <a:br>
              <a:rPr lang="ar-JO" sz="2800" dirty="0"/>
            </a:br>
            <a:r>
              <a:rPr lang="ar-JO" sz="2800" dirty="0"/>
              <a:t>• محاولة تثقيف نفسك في العمل</a:t>
            </a:r>
            <a:br>
              <a:rPr lang="ar-JO" sz="2800" dirty="0"/>
            </a:br>
            <a:r>
              <a:rPr lang="ar-JO" sz="2800" dirty="0"/>
              <a:t>• التفاوض حول الراتب و رفعه.</a:t>
            </a:r>
            <a:br>
              <a:rPr lang="ar-JO" sz="2800" dirty="0"/>
            </a:br>
            <a:r>
              <a:rPr lang="ar-JO" sz="2800" dirty="0"/>
              <a:t>• تغيير الوظائف بين الحين والآخر.</a:t>
            </a:r>
            <a:br>
              <a:rPr lang="ar-JO" sz="2800" dirty="0"/>
            </a:br>
            <a:r>
              <a:rPr lang="ar-JO" sz="2800" dirty="0"/>
              <a:t>• احصل على كبار السن والاستمرار في العمل</a:t>
            </a:r>
            <a:br>
              <a:rPr lang="ar-JO" sz="2800" dirty="0"/>
            </a:br>
            <a:r>
              <a:rPr lang="ar-JO" sz="2800" dirty="0"/>
              <a:t>• انضم إلى شركة مع الاتفاقات الجماعية الجيدة بشأن المساواة في الأجور والمسائل ذات الصلة.</a:t>
            </a:r>
            <a:br>
              <a:rPr lang="ar-JO" sz="2800" dirty="0"/>
            </a:br>
            <a:r>
              <a:rPr lang="ar-JO" sz="2800" dirty="0"/>
              <a:t>• البحث عن أكبر شركة في بلدك والتقدم بطلب للحصول على وظيفة</a:t>
            </a:r>
            <a:endParaRPr lang="en-GB" sz="28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013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5525" y="609600"/>
            <a:ext cx="10382032" cy="737937"/>
          </a:xfrm>
        </p:spPr>
        <p:txBody>
          <a:bodyPr>
            <a:normAutofit/>
          </a:bodyPr>
          <a:lstStyle/>
          <a:p>
            <a:pPr algn="ctr" rtl="1"/>
            <a:r>
              <a:rPr lang="ar-SA" sz="3200" dirty="0"/>
              <a:t>في مفهوم هذه الإتفاقية</a:t>
            </a:r>
            <a:endParaRPr lang="en-US" sz="3200" dirty="0"/>
          </a:p>
        </p:txBody>
      </p:sp>
      <p:sp>
        <p:nvSpPr>
          <p:cNvPr id="3" name="Content Placeholder 2"/>
          <p:cNvSpPr>
            <a:spLocks noGrp="1"/>
          </p:cNvSpPr>
          <p:nvPr>
            <p:ph idx="1"/>
          </p:nvPr>
        </p:nvSpPr>
        <p:spPr>
          <a:xfrm>
            <a:off x="885525" y="1645920"/>
            <a:ext cx="10382031" cy="4602486"/>
          </a:xfrm>
        </p:spPr>
        <p:txBody>
          <a:bodyPr>
            <a:normAutofit/>
          </a:bodyPr>
          <a:lstStyle/>
          <a:p>
            <a:pPr algn="r" rtl="1"/>
            <a:r>
              <a:rPr lang="ar-SA" sz="2400" dirty="0"/>
              <a:t> يشير مصطلح ”التحرش والعنف“ في عالم العمل الى مجموعة من السلوكيات والممارسات غير المقبولة أو التهديدات المرتبطة بها، سواء حدثت مرة واحدة او تكررت، تهدف أو تؤدي أو يحتمل أن تؤدي الى الحاق ضرر جسدي او نفسي أو اقتصادي، وتشمل العنف والتحرش على أساس نوع الجنس</a:t>
            </a:r>
            <a:r>
              <a:rPr lang="en-US" sz="2400" dirty="0"/>
              <a:t>; </a:t>
            </a:r>
          </a:p>
          <a:p>
            <a:pPr algn="r" rtl="1"/>
            <a:r>
              <a:rPr lang="ar-SA" sz="2400" dirty="0"/>
              <a:t>يعني مصطلح العنف والتحرش على أساس نوع الجنس“ العنف والتحرش الموجهين ضد الأشخاص بسبب جنسهم أو نوع جنسهم، او اللذين يمسان على نحو غير متناسب أشخاصاً ينتمون الى جنس معين أو نوع جنس معين ويشمل التحرش الجنسي.</a:t>
            </a:r>
          </a:p>
          <a:p>
            <a:pPr algn="r" rtl="1"/>
            <a:r>
              <a:rPr lang="ar-SA" sz="2400" dirty="0"/>
              <a:t>دون المساس بأحكام الفقرة 1 من هذه المادة، يجوز أن يكون العنف والتحرش معرفين في القوانين واللوائح بوصفهما مفهوماً وحيداً أو بوصفهما مفهومين مستقلين.</a:t>
            </a:r>
            <a:endParaRPr lang="en-US" sz="24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6512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548640" y="1804760"/>
            <a:ext cx="11156270" cy="4114800"/>
          </a:xfrm>
        </p:spPr>
        <p:txBody>
          <a:bodyPr>
            <a:normAutofit/>
          </a:bodyPr>
          <a:lstStyle/>
          <a:p>
            <a:pPr algn="just" rtl="1" eaLnBrk="1" hangingPunct="1">
              <a:buFontTx/>
              <a:buNone/>
            </a:pPr>
            <a:r>
              <a:rPr lang="ar-SA" altLang="en-US" sz="2800" dirty="0">
                <a:cs typeface="Arial" panose="020B0604020202020204" pitchFamily="34" charset="0"/>
              </a:rPr>
              <a:t>	</a:t>
            </a:r>
            <a:r>
              <a:rPr lang="ar-SA" altLang="en-US" dirty="0" smtClean="0">
                <a:cs typeface="Arial" panose="020B0604020202020204" pitchFamily="34" charset="0"/>
              </a:rPr>
              <a:t>تكافؤ الفرص والمعاملة في مجال العمل</a:t>
            </a:r>
          </a:p>
          <a:p>
            <a:pPr algn="just" rtl="1" eaLnBrk="1" hangingPunct="1">
              <a:buFontTx/>
              <a:buNone/>
            </a:pPr>
            <a:endParaRPr lang="ar-SA" altLang="en-US" dirty="0" smtClean="0">
              <a:cs typeface="Arial" panose="020B0604020202020204" pitchFamily="34" charset="0"/>
            </a:endParaRPr>
          </a:p>
          <a:p>
            <a:pPr algn="just" rtl="1" eaLnBrk="1" hangingPunct="1">
              <a:buFontTx/>
              <a:buNone/>
            </a:pPr>
            <a:r>
              <a:rPr lang="ar-SA" altLang="en-US" sz="2800" dirty="0">
                <a:cs typeface="Arial" panose="020B0604020202020204" pitchFamily="34" charset="0"/>
              </a:rPr>
              <a:t>	الحصول على نفس الفرص في التوظيف، في ممارسة المهنة، في متابعة التعليم والتدريب والحصول على الكفاءات وان تعطى العاملة امكانية الوصول الى اعلى المراتب وفي جميع القطاعات بما فيها تلك التي يسيطر عليها الرجال.</a:t>
            </a:r>
          </a:p>
          <a:p>
            <a:pPr algn="just" rtl="1" eaLnBrk="1" hangingPunct="1">
              <a:buFontTx/>
              <a:buNone/>
            </a:pPr>
            <a:r>
              <a:rPr lang="ar-SA" altLang="en-US" sz="2800" dirty="0">
                <a:cs typeface="Arial" panose="020B0604020202020204" pitchFamily="34" charset="0"/>
              </a:rPr>
              <a:t>	تكافؤ المعاملة يعني حق الحصول على اجور متساوية في شروط وظروف عمل متساوية.</a:t>
            </a:r>
          </a:p>
          <a:p>
            <a:pPr algn="just" rtl="1" eaLnBrk="1" hangingPunct="1">
              <a:buFontTx/>
              <a:buNone/>
            </a:pPr>
            <a:endParaRPr lang="en-US" altLang="en-US" sz="2800" dirty="0">
              <a:cs typeface="Arial" panose="020B0604020202020204" pitchFamily="34" charset="0"/>
            </a:endParaRPr>
          </a:p>
        </p:txBody>
      </p:sp>
      <p:sp>
        <p:nvSpPr>
          <p:cNvPr id="2" name="Rectangle 1"/>
          <p:cNvSpPr/>
          <p:nvPr/>
        </p:nvSpPr>
        <p:spPr>
          <a:xfrm>
            <a:off x="4288121" y="670951"/>
            <a:ext cx="2239716" cy="646331"/>
          </a:xfrm>
          <a:prstGeom prst="rect">
            <a:avLst/>
          </a:prstGeom>
        </p:spPr>
        <p:txBody>
          <a:bodyPr wrap="none">
            <a:spAutoFit/>
          </a:bodyPr>
          <a:lstStyle/>
          <a:p>
            <a:r>
              <a:rPr lang="ar-SA" altLang="en-US" sz="3600" b="1" dirty="0"/>
              <a:t>تكافؤ الفرص </a:t>
            </a:r>
            <a:endParaRPr lang="en-US" sz="3600"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452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a:xfrm>
            <a:off x="534651" y="2327275"/>
            <a:ext cx="11604171" cy="4895850"/>
          </a:xfrm>
        </p:spPr>
        <p:txBody>
          <a:bodyPr>
            <a:normAutofit/>
          </a:bodyPr>
          <a:lstStyle/>
          <a:p>
            <a:pPr algn="r" rtl="1" eaLnBrk="1" hangingPunct="1">
              <a:buFontTx/>
              <a:buNone/>
            </a:pPr>
            <a:r>
              <a:rPr lang="ar-SA" altLang="en-US" dirty="0" smtClean="0">
                <a:cs typeface="Arial" panose="020B0604020202020204" pitchFamily="34" charset="0"/>
              </a:rPr>
              <a:t>	</a:t>
            </a:r>
            <a:r>
              <a:rPr lang="ar-SA" altLang="en-US" sz="3200" dirty="0">
                <a:cs typeface="Arial" panose="020B0604020202020204" pitchFamily="34" charset="0"/>
              </a:rPr>
              <a:t>تركز الرجال والنساء في مجالات ومستويات انشطة واشغال مختلفة حيث تكون النساء مجتمعة في حقول منحصرة (الفصل الافقي) وفي مستويات متدنية (الفصل العامودي). </a:t>
            </a:r>
          </a:p>
          <a:p>
            <a:pPr algn="r" rtl="1" eaLnBrk="1" hangingPunct="1">
              <a:buFontTx/>
              <a:buNone/>
            </a:pPr>
            <a:r>
              <a:rPr lang="ar-SA" altLang="en-US" sz="3200" dirty="0">
                <a:cs typeface="Arial" panose="020B0604020202020204" pitchFamily="34" charset="0"/>
              </a:rPr>
              <a:t>	</a:t>
            </a:r>
          </a:p>
          <a:p>
            <a:pPr algn="r" rtl="1" eaLnBrk="1" hangingPunct="1">
              <a:buFontTx/>
              <a:buNone/>
            </a:pPr>
            <a:r>
              <a:rPr lang="ar-SA" altLang="en-US" sz="3200" dirty="0">
                <a:cs typeface="Arial" panose="020B0604020202020204" pitchFamily="34" charset="0"/>
              </a:rPr>
              <a:t>	يرجع هذا الفصل الى التمييز غير المباشر نتيجة للمارسات المبنية على الانماط والاحكام المسبقة المتعلقة بأدوار الرجال والنساء في المجتمع.</a:t>
            </a:r>
          </a:p>
          <a:p>
            <a:pPr algn="r" rtl="1" eaLnBrk="1" hangingPunct="1">
              <a:buFontTx/>
              <a:buNone/>
            </a:pPr>
            <a:endParaRPr lang="en-US" altLang="en-US" sz="3200" dirty="0">
              <a:cs typeface="Arial" panose="020B0604020202020204" pitchFamily="34" charset="0"/>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935552" y="491071"/>
            <a:ext cx="2802370" cy="707886"/>
          </a:xfrm>
          <a:prstGeom prst="rect">
            <a:avLst/>
          </a:prstGeom>
        </p:spPr>
        <p:txBody>
          <a:bodyPr wrap="none">
            <a:spAutoFit/>
          </a:bodyPr>
          <a:lstStyle/>
          <a:p>
            <a:r>
              <a:rPr lang="ar-SA" altLang="en-US" sz="4000" dirty="0"/>
              <a:t>الفصل الوظيفي</a:t>
            </a:r>
            <a:r>
              <a:rPr lang="ar-SA" altLang="en-US" sz="4000" b="1" dirty="0"/>
              <a:t> </a:t>
            </a:r>
            <a:endParaRPr lang="en-US" sz="4000" dirty="0"/>
          </a:p>
        </p:txBody>
      </p:sp>
    </p:spTree>
    <p:extLst>
      <p:ext uri="{BB962C8B-B14F-4D97-AF65-F5344CB8AC3E}">
        <p14:creationId xmlns:p14="http://schemas.microsoft.com/office/powerpoint/2010/main" val="3846447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5" name="Rectangle 5"/>
          <p:cNvSpPr>
            <a:spLocks noGrp="1" noChangeArrowheads="1"/>
          </p:cNvSpPr>
          <p:nvPr>
            <p:ph idx="1"/>
          </p:nvPr>
        </p:nvSpPr>
        <p:spPr>
          <a:xfrm>
            <a:off x="4943475" y="3357563"/>
            <a:ext cx="3384550" cy="1439862"/>
          </a:xfrm>
          <a:solidFill>
            <a:srgbClr val="99CCFF"/>
          </a:solidFill>
        </p:spPr>
        <p:txBody>
          <a:bodyPr/>
          <a:lstStyle/>
          <a:p>
            <a:pPr algn="r" rtl="1">
              <a:buFontTx/>
              <a:buNone/>
            </a:pPr>
            <a:endParaRPr lang="ar-SA" sz="900" b="1">
              <a:solidFill>
                <a:srgbClr val="FF3300"/>
              </a:solidFill>
              <a:cs typeface="Arial" pitchFamily="34" charset="0"/>
            </a:endParaRPr>
          </a:p>
          <a:p>
            <a:pPr algn="r" rtl="1">
              <a:lnSpc>
                <a:spcPct val="75000"/>
              </a:lnSpc>
              <a:spcBef>
                <a:spcPct val="0"/>
              </a:spcBef>
              <a:buClr>
                <a:srgbClr val="FF0000"/>
              </a:buClr>
            </a:pPr>
            <a:r>
              <a:rPr lang="ar-SA" b="1">
                <a:cs typeface="Arial" pitchFamily="34" charset="0"/>
              </a:rPr>
              <a:t>الحقوق                                     </a:t>
            </a:r>
          </a:p>
          <a:p>
            <a:pPr algn="r" rtl="1">
              <a:lnSpc>
                <a:spcPct val="75000"/>
              </a:lnSpc>
              <a:spcBef>
                <a:spcPct val="0"/>
              </a:spcBef>
              <a:buClr>
                <a:srgbClr val="FF0000"/>
              </a:buClr>
            </a:pPr>
            <a:r>
              <a:rPr lang="ar-SA" b="1">
                <a:cs typeface="Arial" pitchFamily="34" charset="0"/>
              </a:rPr>
              <a:t>المسؤوليات</a:t>
            </a:r>
          </a:p>
          <a:p>
            <a:pPr algn="r" rtl="1">
              <a:lnSpc>
                <a:spcPct val="75000"/>
              </a:lnSpc>
              <a:spcBef>
                <a:spcPct val="0"/>
              </a:spcBef>
              <a:buClr>
                <a:srgbClr val="FF0000"/>
              </a:buClr>
            </a:pPr>
            <a:r>
              <a:rPr lang="ar-SA" b="1">
                <a:cs typeface="Arial" pitchFamily="34" charset="0"/>
              </a:rPr>
              <a:t>الفرص</a:t>
            </a:r>
            <a:endParaRPr lang="en-US" b="1">
              <a:cs typeface="Arial" pitchFamily="34" charset="0"/>
            </a:endParaRPr>
          </a:p>
        </p:txBody>
      </p:sp>
      <p:sp>
        <p:nvSpPr>
          <p:cNvPr id="215048" name="AutoShape 8"/>
          <p:cNvSpPr>
            <a:spLocks noChangeArrowheads="1"/>
          </p:cNvSpPr>
          <p:nvPr/>
        </p:nvSpPr>
        <p:spPr bwMode="auto">
          <a:xfrm>
            <a:off x="5591175" y="1268414"/>
            <a:ext cx="1511300" cy="936625"/>
          </a:xfrm>
          <a:prstGeom prst="wedgeEllipseCallout">
            <a:avLst>
              <a:gd name="adj1" fmla="val -158194"/>
              <a:gd name="adj2" fmla="val -61185"/>
            </a:avLst>
          </a:prstGeom>
          <a:solidFill>
            <a:srgbClr val="FF0000"/>
          </a:solidFill>
          <a:ln w="9525">
            <a:noFill/>
            <a:miter lim="800000"/>
            <a:headEnd/>
            <a:tailEnd/>
          </a:ln>
          <a:effectLst/>
        </p:spPr>
        <p:txBody>
          <a:bodyPr/>
          <a:lstStyle/>
          <a:p>
            <a:pPr algn="ctr"/>
            <a:r>
              <a:rPr lang="ar-SA" sz="3200" b="1">
                <a:solidFill>
                  <a:schemeClr val="bg1"/>
                </a:solidFill>
                <a:cs typeface="Arial" pitchFamily="34" charset="0"/>
              </a:rPr>
              <a:t>تعني..</a:t>
            </a:r>
            <a:endParaRPr lang="en-US" sz="3200" b="1">
              <a:solidFill>
                <a:schemeClr val="bg1"/>
              </a:solidFill>
              <a:cs typeface="Arial" pitchFamily="34" charset="0"/>
            </a:endParaRPr>
          </a:p>
        </p:txBody>
      </p:sp>
      <p:sp>
        <p:nvSpPr>
          <p:cNvPr id="215049" name="Oval 9"/>
          <p:cNvSpPr>
            <a:spLocks noChangeArrowheads="1"/>
          </p:cNvSpPr>
          <p:nvPr/>
        </p:nvSpPr>
        <p:spPr bwMode="auto">
          <a:xfrm>
            <a:off x="8040689" y="1916114"/>
            <a:ext cx="2232025" cy="1201737"/>
          </a:xfrm>
          <a:prstGeom prst="ellipse">
            <a:avLst/>
          </a:prstGeom>
          <a:solidFill>
            <a:srgbClr val="FF0000"/>
          </a:solidFill>
          <a:ln w="9525">
            <a:noFill/>
            <a:round/>
            <a:headEnd/>
            <a:tailEnd/>
          </a:ln>
          <a:effectLst/>
        </p:spPr>
        <p:txBody>
          <a:bodyPr wrap="none" anchor="ctr"/>
          <a:lstStyle/>
          <a:p>
            <a:pPr algn="ctr"/>
            <a:r>
              <a:rPr lang="ar-SA" sz="4000" b="1">
                <a:solidFill>
                  <a:schemeClr val="bg1"/>
                </a:solidFill>
                <a:cs typeface="Simplified Arabic" pitchFamily="18" charset="-78"/>
              </a:rPr>
              <a:t>التساوي في</a:t>
            </a:r>
            <a:r>
              <a:rPr lang="ar-SA">
                <a:cs typeface="Arial" pitchFamily="34" charset="0"/>
              </a:rPr>
              <a:t> </a:t>
            </a:r>
            <a:endParaRPr lang="en-US">
              <a:cs typeface="Arial" pitchFamily="34" charset="0"/>
            </a:endParaRPr>
          </a:p>
        </p:txBody>
      </p:sp>
      <p:sp>
        <p:nvSpPr>
          <p:cNvPr id="215056" name="AutoShape 16"/>
          <p:cNvSpPr>
            <a:spLocks noChangeArrowheads="1"/>
          </p:cNvSpPr>
          <p:nvPr/>
        </p:nvSpPr>
        <p:spPr bwMode="auto">
          <a:xfrm>
            <a:off x="8904288" y="3213101"/>
            <a:ext cx="576262" cy="1008063"/>
          </a:xfrm>
          <a:prstGeom prst="downArrow">
            <a:avLst>
              <a:gd name="adj1" fmla="val 50000"/>
              <a:gd name="adj2" fmla="val 43733"/>
            </a:avLst>
          </a:prstGeom>
          <a:solidFill>
            <a:srgbClr val="6600CC"/>
          </a:solidFill>
          <a:ln w="9525">
            <a:noFill/>
            <a:miter lim="800000"/>
            <a:headEnd/>
            <a:tailEnd/>
          </a:ln>
          <a:effectLst/>
        </p:spPr>
        <p:txBody>
          <a:bodyPr vert="eaVert" wrap="none" anchor="ctr"/>
          <a:lstStyle/>
          <a:p>
            <a:endParaRPr lang="en-US"/>
          </a:p>
        </p:txBody>
      </p:sp>
      <p:sp>
        <p:nvSpPr>
          <p:cNvPr id="215057" name="AutoShape 17"/>
          <p:cNvSpPr>
            <a:spLocks noChangeArrowheads="1"/>
          </p:cNvSpPr>
          <p:nvPr/>
        </p:nvSpPr>
        <p:spPr bwMode="auto">
          <a:xfrm>
            <a:off x="8328026" y="3860801"/>
            <a:ext cx="1223963" cy="485775"/>
          </a:xfrm>
          <a:prstGeom prst="leftArrow">
            <a:avLst>
              <a:gd name="adj1" fmla="val 50000"/>
              <a:gd name="adj2" fmla="val 62990"/>
            </a:avLst>
          </a:prstGeom>
          <a:solidFill>
            <a:srgbClr val="6600CC"/>
          </a:solidFill>
          <a:ln w="9525">
            <a:noFill/>
            <a:miter lim="800000"/>
            <a:headEnd/>
            <a:tailEnd/>
          </a:ln>
          <a:effectLst/>
        </p:spPr>
        <p:txBody>
          <a:bodyPr wrap="none" anchor="ctr"/>
          <a:lstStyle/>
          <a:p>
            <a:endParaRPr lang="en-US"/>
          </a:p>
        </p:txBody>
      </p:sp>
      <p:sp>
        <p:nvSpPr>
          <p:cNvPr id="215058" name="AutoShape 18"/>
          <p:cNvSpPr>
            <a:spLocks noChangeArrowheads="1"/>
          </p:cNvSpPr>
          <p:nvPr/>
        </p:nvSpPr>
        <p:spPr bwMode="auto">
          <a:xfrm>
            <a:off x="8975726" y="4652963"/>
            <a:ext cx="576263" cy="1008062"/>
          </a:xfrm>
          <a:prstGeom prst="downArrow">
            <a:avLst>
              <a:gd name="adj1" fmla="val 50000"/>
              <a:gd name="adj2" fmla="val 43733"/>
            </a:avLst>
          </a:prstGeom>
          <a:solidFill>
            <a:srgbClr val="6600CC"/>
          </a:solidFill>
          <a:ln w="9525">
            <a:noFill/>
            <a:miter lim="800000"/>
            <a:headEnd/>
            <a:tailEnd/>
          </a:ln>
          <a:effectLst/>
        </p:spPr>
        <p:txBody>
          <a:bodyPr vert="eaVert" wrap="none" anchor="ctr"/>
          <a:lstStyle/>
          <a:p>
            <a:endParaRPr lang="en-US"/>
          </a:p>
        </p:txBody>
      </p:sp>
      <p:sp>
        <p:nvSpPr>
          <p:cNvPr id="215059" name="AutoShape 19"/>
          <p:cNvSpPr>
            <a:spLocks noChangeArrowheads="1"/>
          </p:cNvSpPr>
          <p:nvPr/>
        </p:nvSpPr>
        <p:spPr bwMode="auto">
          <a:xfrm>
            <a:off x="8401051" y="5300664"/>
            <a:ext cx="1223963" cy="485775"/>
          </a:xfrm>
          <a:prstGeom prst="leftArrow">
            <a:avLst>
              <a:gd name="adj1" fmla="val 50000"/>
              <a:gd name="adj2" fmla="val 62990"/>
            </a:avLst>
          </a:prstGeom>
          <a:solidFill>
            <a:srgbClr val="6600CC"/>
          </a:solidFill>
          <a:ln w="9525">
            <a:noFill/>
            <a:miter lim="800000"/>
            <a:headEnd/>
            <a:tailEnd/>
          </a:ln>
          <a:effectLst/>
        </p:spPr>
        <p:txBody>
          <a:bodyPr wrap="none" anchor="ctr"/>
          <a:lstStyle/>
          <a:p>
            <a:endParaRPr lang="en-US"/>
          </a:p>
        </p:txBody>
      </p:sp>
      <p:sp>
        <p:nvSpPr>
          <p:cNvPr id="215060" name="Rectangle 20"/>
          <p:cNvSpPr>
            <a:spLocks noChangeArrowheads="1"/>
          </p:cNvSpPr>
          <p:nvPr/>
        </p:nvSpPr>
        <p:spPr bwMode="auto">
          <a:xfrm>
            <a:off x="4943475" y="4941889"/>
            <a:ext cx="3455988" cy="7207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r" rtl="1">
              <a:lnSpc>
                <a:spcPct val="80000"/>
              </a:lnSpc>
              <a:spcBef>
                <a:spcPct val="20000"/>
              </a:spcBef>
              <a:buClr>
                <a:srgbClr val="FF0000"/>
              </a:buClr>
              <a:buFontTx/>
              <a:buChar char="•"/>
            </a:pPr>
            <a:r>
              <a:rPr lang="ar-SA" sz="3600" b="1">
                <a:solidFill>
                  <a:srgbClr val="6600CC"/>
                </a:solidFill>
                <a:latin typeface="Verdana" pitchFamily="34" charset="0"/>
                <a:cs typeface="Arial" pitchFamily="34" charset="0"/>
              </a:rPr>
              <a:t>للرجال والنساء</a:t>
            </a:r>
            <a:r>
              <a:rPr lang="ar-SA" sz="2600" b="1">
                <a:solidFill>
                  <a:srgbClr val="6600CC"/>
                </a:solidFill>
                <a:latin typeface="Verdana" pitchFamily="34" charset="0"/>
                <a:cs typeface="Arial" pitchFamily="34" charset="0"/>
              </a:rPr>
              <a:t> </a:t>
            </a:r>
          </a:p>
          <a:p>
            <a:pPr marL="342900" indent="-342900" algn="r" rtl="1">
              <a:lnSpc>
                <a:spcPct val="80000"/>
              </a:lnSpc>
              <a:spcBef>
                <a:spcPct val="20000"/>
              </a:spcBef>
              <a:buClr>
                <a:srgbClr val="FF3300"/>
              </a:buClr>
              <a:buFontTx/>
              <a:buChar char="•"/>
            </a:pPr>
            <a:endParaRPr lang="en-US" sz="2600" b="1">
              <a:solidFill>
                <a:srgbClr val="6600CC"/>
              </a:solidFill>
              <a:latin typeface="Verdana" pitchFamily="34" charset="0"/>
              <a:cs typeface="Arial" pitchFamily="34" charset="0"/>
            </a:endParaRPr>
          </a:p>
        </p:txBody>
      </p:sp>
      <p:sp>
        <p:nvSpPr>
          <p:cNvPr id="215061" name="Rectangle 21"/>
          <p:cNvSpPr>
            <a:spLocks noChangeArrowheads="1"/>
          </p:cNvSpPr>
          <p:nvPr/>
        </p:nvSpPr>
        <p:spPr bwMode="auto">
          <a:xfrm>
            <a:off x="4943475" y="5805489"/>
            <a:ext cx="3455988" cy="7207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r" rtl="1">
              <a:lnSpc>
                <a:spcPct val="80000"/>
              </a:lnSpc>
              <a:spcBef>
                <a:spcPct val="20000"/>
              </a:spcBef>
              <a:buClr>
                <a:srgbClr val="FF0000"/>
              </a:buClr>
              <a:buFontTx/>
              <a:buChar char="•"/>
            </a:pPr>
            <a:r>
              <a:rPr lang="ar-SA" sz="3600" b="1">
                <a:solidFill>
                  <a:srgbClr val="6600CC"/>
                </a:solidFill>
                <a:latin typeface="Verdana" pitchFamily="34" charset="0"/>
                <a:cs typeface="Arial" pitchFamily="34" charset="0"/>
              </a:rPr>
              <a:t>للبنات والصبيان</a:t>
            </a:r>
            <a:endParaRPr lang="en-US" sz="3600" b="1">
              <a:solidFill>
                <a:srgbClr val="6600CC"/>
              </a:solidFill>
              <a:latin typeface="Verdana" pitchFamily="34" charset="0"/>
              <a:cs typeface="Arial" pitchFamily="34" charset="0"/>
            </a:endParaRPr>
          </a:p>
        </p:txBody>
      </p:sp>
      <p:sp>
        <p:nvSpPr>
          <p:cNvPr id="215064" name="Text Box 24"/>
          <p:cNvSpPr txBox="1">
            <a:spLocks noChangeArrowheads="1"/>
          </p:cNvSpPr>
          <p:nvPr/>
        </p:nvSpPr>
        <p:spPr bwMode="auto">
          <a:xfrm rot="16200000">
            <a:off x="2623345" y="4713566"/>
            <a:ext cx="3227387" cy="369332"/>
          </a:xfrm>
          <a:prstGeom prst="rect">
            <a:avLst/>
          </a:prstGeom>
          <a:solidFill>
            <a:srgbClr val="6600CC"/>
          </a:solidFill>
          <a:ln w="9525">
            <a:noFill/>
            <a:miter lim="800000"/>
            <a:headEnd/>
            <a:tailEnd/>
          </a:ln>
          <a:effectLst/>
        </p:spPr>
        <p:txBody>
          <a:bodyPr>
            <a:spAutoFit/>
          </a:bodyPr>
          <a:lstStyle/>
          <a:p>
            <a:r>
              <a:rPr lang="ar-SA" b="1">
                <a:solidFill>
                  <a:schemeClr val="bg1"/>
                </a:solidFill>
                <a:cs typeface="Arial" pitchFamily="34" charset="0"/>
              </a:rPr>
              <a:t>فرص متكافئة للرجال والنساء</a:t>
            </a:r>
            <a:endParaRPr lang="en-US" b="1">
              <a:solidFill>
                <a:schemeClr val="bg1"/>
              </a:solidFill>
              <a:cs typeface="Arial" pitchFamily="34" charset="0"/>
            </a:endParaRPr>
          </a:p>
        </p:txBody>
      </p:sp>
      <p:pic>
        <p:nvPicPr>
          <p:cNvPr id="1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464631" y="328091"/>
            <a:ext cx="4253087" cy="646331"/>
          </a:xfrm>
          <a:prstGeom prst="rect">
            <a:avLst/>
          </a:prstGeom>
        </p:spPr>
        <p:txBody>
          <a:bodyPr wrap="none">
            <a:spAutoFit/>
          </a:bodyPr>
          <a:lstStyle/>
          <a:p>
            <a:pPr algn="ctr" rtl="1"/>
            <a:r>
              <a:rPr lang="ar-SA" sz="3600" b="1" dirty="0">
                <a:latin typeface="Verdana" pitchFamily="34" charset="0"/>
              </a:rPr>
              <a:t>المساواة بين الرجل والمرأة</a:t>
            </a:r>
            <a:endParaRPr lang="fr-FR" sz="3600" b="1" dirty="0">
              <a:latin typeface="Verdana" pitchFamily="34" charset="0"/>
              <a:cs typeface="Arial" pitchFamily="34" charset="0"/>
            </a:endParaRPr>
          </a:p>
        </p:txBody>
      </p:sp>
    </p:spTree>
    <p:extLst>
      <p:ext uri="{BB962C8B-B14F-4D97-AF65-F5344CB8AC3E}">
        <p14:creationId xmlns:p14="http://schemas.microsoft.com/office/powerpoint/2010/main" val="237338212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idx="1"/>
          </p:nvPr>
        </p:nvSpPr>
        <p:spPr>
          <a:xfrm>
            <a:off x="7824789" y="3284539"/>
            <a:ext cx="2376487" cy="936625"/>
          </a:xfrm>
          <a:solidFill>
            <a:srgbClr val="99CCFF"/>
          </a:solidFill>
        </p:spPr>
        <p:txBody>
          <a:bodyPr/>
          <a:lstStyle/>
          <a:p>
            <a:pPr algn="r" rtl="1">
              <a:buFontTx/>
              <a:buNone/>
            </a:pPr>
            <a:endParaRPr lang="ar-SA" sz="1000" b="1">
              <a:solidFill>
                <a:srgbClr val="FF3300"/>
              </a:solidFill>
              <a:cs typeface="Arial" pitchFamily="34" charset="0"/>
            </a:endParaRPr>
          </a:p>
          <a:p>
            <a:pPr algn="ctr" rtl="1">
              <a:lnSpc>
                <a:spcPct val="75000"/>
              </a:lnSpc>
              <a:spcBef>
                <a:spcPct val="0"/>
              </a:spcBef>
              <a:buClr>
                <a:srgbClr val="FF0000"/>
              </a:buClr>
              <a:buFontTx/>
              <a:buNone/>
            </a:pPr>
            <a:r>
              <a:rPr lang="ar-SA" sz="3600" b="1">
                <a:cs typeface="Arial" pitchFamily="34" charset="0"/>
              </a:rPr>
              <a:t>الحقوق                                    </a:t>
            </a:r>
          </a:p>
        </p:txBody>
      </p:sp>
      <p:sp>
        <p:nvSpPr>
          <p:cNvPr id="300042" name="Rectangle 10"/>
          <p:cNvSpPr>
            <a:spLocks noChangeArrowheads="1"/>
          </p:cNvSpPr>
          <p:nvPr/>
        </p:nvSpPr>
        <p:spPr bwMode="auto">
          <a:xfrm>
            <a:off x="4800601" y="3284539"/>
            <a:ext cx="2735263" cy="9366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ctr" rtl="1">
              <a:lnSpc>
                <a:spcPct val="80000"/>
              </a:lnSpc>
              <a:spcBef>
                <a:spcPct val="20000"/>
              </a:spcBef>
              <a:buClr>
                <a:srgbClr val="FF0000"/>
              </a:buClr>
            </a:pPr>
            <a:r>
              <a:rPr lang="ar-SA" sz="3600" b="1">
                <a:solidFill>
                  <a:srgbClr val="6600CC"/>
                </a:solidFill>
                <a:latin typeface="Verdana" pitchFamily="34" charset="0"/>
                <a:cs typeface="Arial" pitchFamily="34" charset="0"/>
              </a:rPr>
              <a:t>المسؤوليات </a:t>
            </a:r>
            <a:r>
              <a:rPr lang="ar-SA" sz="2600" b="1">
                <a:solidFill>
                  <a:srgbClr val="6600CC"/>
                </a:solidFill>
                <a:latin typeface="Verdana" pitchFamily="34" charset="0"/>
                <a:cs typeface="Arial" pitchFamily="34" charset="0"/>
              </a:rPr>
              <a:t> </a:t>
            </a:r>
          </a:p>
          <a:p>
            <a:pPr marL="342900" indent="-342900" algn="r" rtl="1">
              <a:lnSpc>
                <a:spcPct val="80000"/>
              </a:lnSpc>
              <a:spcBef>
                <a:spcPct val="20000"/>
              </a:spcBef>
              <a:buClr>
                <a:srgbClr val="FF3300"/>
              </a:buClr>
            </a:pPr>
            <a:endParaRPr lang="en-US" sz="2600" b="1">
              <a:solidFill>
                <a:srgbClr val="6600CC"/>
              </a:solidFill>
              <a:latin typeface="Verdana" pitchFamily="34" charset="0"/>
              <a:cs typeface="Arial" pitchFamily="34" charset="0"/>
            </a:endParaRPr>
          </a:p>
        </p:txBody>
      </p:sp>
      <p:sp>
        <p:nvSpPr>
          <p:cNvPr id="300043" name="Rectangle 11"/>
          <p:cNvSpPr>
            <a:spLocks noChangeArrowheads="1"/>
          </p:cNvSpPr>
          <p:nvPr/>
        </p:nvSpPr>
        <p:spPr bwMode="auto">
          <a:xfrm>
            <a:off x="2279651" y="3284539"/>
            <a:ext cx="2232025" cy="936625"/>
          </a:xfrm>
          <a:prstGeom prst="rect">
            <a:avLst/>
          </a:prstGeom>
          <a:solidFill>
            <a:srgbClr val="99CCFF"/>
          </a:solidFill>
          <a:ln w="9525">
            <a:noFill/>
            <a:miter lim="800000"/>
            <a:headEnd/>
            <a:tailEnd/>
          </a:ln>
          <a:effectLst/>
        </p:spPr>
        <p:txBody>
          <a:bodyPr/>
          <a:lstStyle/>
          <a:p>
            <a:pPr marL="342900" indent="-342900" algn="r" rtl="1">
              <a:lnSpc>
                <a:spcPct val="80000"/>
              </a:lnSpc>
              <a:spcBef>
                <a:spcPct val="20000"/>
              </a:spcBef>
            </a:pPr>
            <a:endParaRPr lang="ar-SA" sz="800" b="1">
              <a:solidFill>
                <a:srgbClr val="FF3300"/>
              </a:solidFill>
              <a:latin typeface="Verdana" pitchFamily="34" charset="0"/>
              <a:cs typeface="Arial" pitchFamily="34" charset="0"/>
            </a:endParaRPr>
          </a:p>
          <a:p>
            <a:pPr marL="342900" indent="-342900" algn="ctr" rtl="1">
              <a:lnSpc>
                <a:spcPct val="80000"/>
              </a:lnSpc>
              <a:spcBef>
                <a:spcPct val="20000"/>
              </a:spcBef>
              <a:buClr>
                <a:srgbClr val="FF0000"/>
              </a:buClr>
            </a:pPr>
            <a:r>
              <a:rPr lang="ar-SA" sz="3600" b="1">
                <a:solidFill>
                  <a:srgbClr val="6600CC"/>
                </a:solidFill>
                <a:latin typeface="Verdana" pitchFamily="34" charset="0"/>
                <a:cs typeface="Arial" pitchFamily="34" charset="0"/>
              </a:rPr>
              <a:t>الفرص </a:t>
            </a:r>
            <a:endParaRPr lang="en-US" sz="3600" b="1">
              <a:solidFill>
                <a:srgbClr val="6600CC"/>
              </a:solidFill>
              <a:latin typeface="Verdana" pitchFamily="34" charset="0"/>
              <a:cs typeface="Arial" pitchFamily="34" charset="0"/>
            </a:endParaRPr>
          </a:p>
        </p:txBody>
      </p:sp>
      <p:sp>
        <p:nvSpPr>
          <p:cNvPr id="300045" name="Oval 13"/>
          <p:cNvSpPr>
            <a:spLocks noChangeArrowheads="1"/>
          </p:cNvSpPr>
          <p:nvPr/>
        </p:nvSpPr>
        <p:spPr bwMode="auto">
          <a:xfrm>
            <a:off x="4151314" y="4868864"/>
            <a:ext cx="3673475" cy="1203325"/>
          </a:xfrm>
          <a:prstGeom prst="ellipse">
            <a:avLst/>
          </a:prstGeom>
          <a:solidFill>
            <a:srgbClr val="6600CC"/>
          </a:solidFill>
          <a:ln w="9525">
            <a:solidFill>
              <a:schemeClr val="tx1"/>
            </a:solidFill>
            <a:round/>
            <a:headEnd/>
            <a:tailEnd/>
          </a:ln>
          <a:effectLst/>
        </p:spPr>
        <p:txBody>
          <a:bodyPr wrap="none" anchor="ctr"/>
          <a:lstStyle/>
          <a:p>
            <a:pPr algn="ctr" rtl="1"/>
            <a:endParaRPr lang="ar-SA" b="1">
              <a:solidFill>
                <a:schemeClr val="bg1"/>
              </a:solidFill>
              <a:cs typeface="Arial" pitchFamily="34" charset="0"/>
            </a:endParaRPr>
          </a:p>
          <a:p>
            <a:pPr algn="ctr" rtl="1"/>
            <a:endParaRPr lang="ar-SA" b="1">
              <a:solidFill>
                <a:schemeClr val="bg1"/>
              </a:solidFill>
              <a:cs typeface="Arial" pitchFamily="34" charset="0"/>
            </a:endParaRPr>
          </a:p>
          <a:p>
            <a:pPr algn="ctr" rtl="1"/>
            <a:r>
              <a:rPr lang="ar-SA" b="1">
                <a:solidFill>
                  <a:schemeClr val="bg1"/>
                </a:solidFill>
                <a:cs typeface="Arial" pitchFamily="34" charset="0"/>
              </a:rPr>
              <a:t>لا </a:t>
            </a:r>
            <a:r>
              <a:rPr lang="ar-SA" sz="2800" b="1">
                <a:solidFill>
                  <a:schemeClr val="bg1"/>
                </a:solidFill>
                <a:cs typeface="Arial" pitchFamily="34" charset="0"/>
              </a:rPr>
              <a:t>تتعلق بكونهم ولدوا </a:t>
            </a:r>
          </a:p>
          <a:p>
            <a:pPr algn="ctr" rtl="1"/>
            <a:r>
              <a:rPr lang="ar-SA" sz="2800" b="1">
                <a:solidFill>
                  <a:schemeClr val="bg1"/>
                </a:solidFill>
                <a:cs typeface="Arial" pitchFamily="34" charset="0"/>
              </a:rPr>
              <a:t>ذكورا أو أناثا</a:t>
            </a:r>
            <a:endParaRPr lang="en-US" sz="2800" b="1">
              <a:solidFill>
                <a:schemeClr val="bg1"/>
              </a:solidFill>
              <a:cs typeface="Arial" pitchFamily="34" charset="0"/>
            </a:endParaRPr>
          </a:p>
          <a:p>
            <a:pPr algn="ctr"/>
            <a:endParaRPr lang="en-US" sz="2800"/>
          </a:p>
        </p:txBody>
      </p:sp>
      <p:sp>
        <p:nvSpPr>
          <p:cNvPr id="300048" name="Line 16"/>
          <p:cNvSpPr>
            <a:spLocks noChangeShapeType="1"/>
          </p:cNvSpPr>
          <p:nvPr/>
        </p:nvSpPr>
        <p:spPr bwMode="auto">
          <a:xfrm>
            <a:off x="6024563" y="4221163"/>
            <a:ext cx="0" cy="647700"/>
          </a:xfrm>
          <a:prstGeom prst="line">
            <a:avLst/>
          </a:prstGeom>
          <a:noFill/>
          <a:ln w="9525">
            <a:solidFill>
              <a:srgbClr val="FF0000"/>
            </a:solidFill>
            <a:round/>
            <a:headEnd/>
            <a:tailEnd type="triangle" w="med" len="med"/>
          </a:ln>
          <a:effectLst/>
        </p:spPr>
        <p:txBody>
          <a:bodyPr/>
          <a:lstStyle/>
          <a:p>
            <a:endParaRPr lang="en-US"/>
          </a:p>
        </p:txBody>
      </p:sp>
      <p:sp>
        <p:nvSpPr>
          <p:cNvPr id="300049" name="Line 17"/>
          <p:cNvSpPr>
            <a:spLocks noChangeShapeType="1"/>
          </p:cNvSpPr>
          <p:nvPr/>
        </p:nvSpPr>
        <p:spPr bwMode="auto">
          <a:xfrm>
            <a:off x="3287714" y="4221163"/>
            <a:ext cx="1512887" cy="792162"/>
          </a:xfrm>
          <a:prstGeom prst="line">
            <a:avLst/>
          </a:prstGeom>
          <a:noFill/>
          <a:ln w="9525">
            <a:solidFill>
              <a:srgbClr val="FF0000"/>
            </a:solidFill>
            <a:round/>
            <a:headEnd/>
            <a:tailEnd type="triangle" w="med" len="med"/>
          </a:ln>
          <a:effectLst/>
        </p:spPr>
        <p:txBody>
          <a:bodyPr/>
          <a:lstStyle/>
          <a:p>
            <a:endParaRPr lang="en-US"/>
          </a:p>
        </p:txBody>
      </p:sp>
      <p:sp>
        <p:nvSpPr>
          <p:cNvPr id="300050" name="Line 18"/>
          <p:cNvSpPr>
            <a:spLocks noChangeShapeType="1"/>
          </p:cNvSpPr>
          <p:nvPr/>
        </p:nvSpPr>
        <p:spPr bwMode="auto">
          <a:xfrm flipH="1">
            <a:off x="7319964" y="4221163"/>
            <a:ext cx="1368425" cy="863600"/>
          </a:xfrm>
          <a:prstGeom prst="line">
            <a:avLst/>
          </a:prstGeom>
          <a:noFill/>
          <a:ln w="9525">
            <a:solidFill>
              <a:srgbClr val="FF0000"/>
            </a:solidFill>
            <a:round/>
            <a:headEnd/>
            <a:tailEnd type="triangle" w="med" len="med"/>
          </a:ln>
          <a:effectLst/>
        </p:spPr>
        <p:txBody>
          <a:bodyPr/>
          <a:lstStyle/>
          <a:p>
            <a:endParaRPr lang="en-US"/>
          </a:p>
        </p:txBody>
      </p:sp>
      <p:sp>
        <p:nvSpPr>
          <p:cNvPr id="300074" name="Text Box 42"/>
          <p:cNvSpPr txBox="1">
            <a:spLocks noChangeArrowheads="1"/>
          </p:cNvSpPr>
          <p:nvPr/>
        </p:nvSpPr>
        <p:spPr bwMode="auto">
          <a:xfrm>
            <a:off x="8109744" y="1580266"/>
            <a:ext cx="1806575" cy="579437"/>
          </a:xfrm>
          <a:prstGeom prst="rect">
            <a:avLst/>
          </a:prstGeom>
          <a:solidFill>
            <a:srgbClr val="FF0000"/>
          </a:solidFill>
          <a:ln w="9525">
            <a:noFill/>
            <a:miter lim="800000"/>
            <a:headEnd/>
            <a:tailEnd/>
          </a:ln>
          <a:effectLst/>
        </p:spPr>
        <p:txBody>
          <a:bodyPr wrap="none">
            <a:spAutoFit/>
          </a:bodyPr>
          <a:lstStyle/>
          <a:p>
            <a:r>
              <a:rPr lang="ar-SA" sz="3200" dirty="0">
                <a:solidFill>
                  <a:schemeClr val="bg1"/>
                </a:solidFill>
                <a:cs typeface="Arial" pitchFamily="34" charset="0"/>
              </a:rPr>
              <a:t>مساواة النوع</a:t>
            </a:r>
            <a:endParaRPr lang="en-US" sz="3200" dirty="0">
              <a:solidFill>
                <a:schemeClr val="bg1"/>
              </a:solidFill>
              <a:cs typeface="Arial" pitchFamily="34" charset="0"/>
            </a:endParaRPr>
          </a:p>
        </p:txBody>
      </p:sp>
      <p:pic>
        <p:nvPicPr>
          <p:cNvPr id="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9628"/>
            <a:ext cx="12177712" cy="336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8" y="311790"/>
            <a:ext cx="2043112" cy="1100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9" y="6536849"/>
            <a:ext cx="12206289" cy="370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571701" y="388537"/>
            <a:ext cx="4253088" cy="646331"/>
          </a:xfrm>
          <a:prstGeom prst="rect">
            <a:avLst/>
          </a:prstGeom>
        </p:spPr>
        <p:txBody>
          <a:bodyPr wrap="none">
            <a:spAutoFit/>
          </a:bodyPr>
          <a:lstStyle/>
          <a:p>
            <a:pPr algn="ctr" rtl="1"/>
            <a:r>
              <a:rPr lang="ar-SA" sz="3600" b="1" dirty="0">
                <a:latin typeface="Verdana" pitchFamily="34" charset="0"/>
              </a:rPr>
              <a:t>المساواة بين الرجل والمرأة</a:t>
            </a:r>
            <a:endParaRPr lang="fr-FR" sz="3600" b="1" dirty="0">
              <a:latin typeface="Verdana" pitchFamily="34" charset="0"/>
              <a:cs typeface="Arial" pitchFamily="34" charset="0"/>
            </a:endParaRPr>
          </a:p>
        </p:txBody>
      </p:sp>
    </p:spTree>
    <p:extLst>
      <p:ext uri="{BB962C8B-B14F-4D97-AF65-F5344CB8AC3E}">
        <p14:creationId xmlns:p14="http://schemas.microsoft.com/office/powerpoint/2010/main" val="164565982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TotalTime>
  <Words>924</Words>
  <Application>Microsoft Office PowerPoint</Application>
  <PresentationFormat>Widescreen</PresentationFormat>
  <Paragraphs>143</Paragraphs>
  <Slides>40</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Arial</vt:lpstr>
      <vt:lpstr>Calibri</vt:lpstr>
      <vt:lpstr>Calibri Light</vt:lpstr>
      <vt:lpstr>Noto Naskh Arabic UI</vt:lpstr>
      <vt:lpstr>Simplified Arabic</vt:lpstr>
      <vt:lpstr>Times New Roman</vt:lpstr>
      <vt:lpstr>Verdana</vt:lpstr>
      <vt:lpstr>Wingdings</vt:lpstr>
      <vt:lpstr>Office Theme</vt:lpstr>
      <vt:lpstr>Chart</vt:lpstr>
      <vt:lpstr>مادة التميز وفجوة الاجور</vt:lpstr>
      <vt:lpstr>PowerPoint Presentation</vt:lpstr>
      <vt:lpstr>PowerPoint Presentation</vt:lpstr>
      <vt:lpstr>التحرش الجنسي </vt:lpstr>
      <vt:lpstr>في مفهوم هذه الإتفاقية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تُعتبر المساواة بين الجنسين مكوِّناً مهماً للغاية في قضايا حقوق الإنسان التي نعمل من أجلها،</vt:lpstr>
      <vt:lpstr>PowerPoint Presentation</vt:lpstr>
      <vt:lpstr>المساواة بين الجنسين، استنادا إلى أربعة مؤشرات هي:   الفرص الاقتصادية والمشاركة في سوق العمل وإتاحة التعليم والصحة والتمكين السياسي.</vt:lpstr>
      <vt:lpstr>الية  الحد من عدم المساواة</vt:lpstr>
      <vt:lpstr>PowerPoint Presentation</vt:lpstr>
      <vt:lpstr>PowerPoint Presentation</vt:lpstr>
      <vt:lpstr>تُعرَّف فجوة الأجور بين الجنسين بأنها:  *الفرق في متوسط الأجور للرجال والنساء الذين يقومون بعمل متفرغ، ويُعبَّر عنه بالنسبة المئوية؛ *الفرق في الأجور الوسطى للرجال والنساء الذين يقومون بعمل جزئي، ويُعبَّر عنه بالنسبة المئوية؛ *عدد الرجال والنساء في كل من فئات الأجور الأربع (الدنيا، الوسطى الدنيا، الوسطى العليا، العليا). </vt:lpstr>
      <vt:lpstr>إن فجوة الأجور بين الجنسين تنظر إلى الفروق في متوسط ما يكسبه الرجال والنساء بغض النظر عن أدوارهم أو مناصبهم، والذي يمكن أن يكون ناتجاً عن عدد من العوامل، من بينها الفروق في أنواع الوظائف التي يؤديها الرجال والنساء.  وفجوة الأجور هذه أمر منفصل عن الأجور المتساوية، التي تركز على فروق الأجور بين الرجال والنساء الذين يؤدون العمل نفسه أو عملاً مشابهاً، والتي يوفر لها نظام سلَّم الأجور الحماية بشكل ناجح. </vt:lpstr>
      <vt:lpstr> ماهو تأثير هذه الفجوة    لا تؤثر هذه الفجوة على المرأة فقط ولكن تؤثر على الأسرة بـاكملهـا  خاصةً إذا كانت المراة هي المعيلة وهي المسئولة عن الأسرة. تساعد هذه االفجوة  على الحد من مستوى المعيشة وقلة الغذاء مما يجعل الهدف الأساسي للتنمية هو القضاء على الفقر والجوع</vt:lpstr>
      <vt:lpstr>ماذا تقول منظمة العمل الدولية عن هذا التمييز فى الأجور على أساس النوع الاجتماعى ؟   تم اعتماد اتفاقية المساواة في الأجور رقم 100  لمنظمة العمل الدولية في عام 1951، وهى اتفاقية تدعم المساواة في الأجور بين الرجال والنساء الذين يعملون عمل له نفس القيمة. التمييز فى الأجور فيما يتعلق بالنوع الاجتماعى هو واحد من أهم الأسباب فى وجود التمييز فى الأجور فيما يتعلق بالنوع الاجتماعى. . </vt:lpstr>
      <vt:lpstr> ماذا تقول منظمة العمل الدولية عن هذا التمييز فى الأجور على أساس النوع الاجتماعى ؟  اتفاقية المساواة في الأجور (رقم 100) هى واحدة من ثمان اتفاقيات أساسية لمنظمة العمل الدولية والتي تسعى للقضاء على التمييز في الأجور من خلال ضمان حصول  الرجال والنساء على أجر متساو ليس فقط فى الأعمال المماثلة بل أيضاً فى الأعمال التى لها نفس القيمة المتساوية. </vt:lpstr>
      <vt:lpstr> ويمكن تطبيق هذه الاتفاقية عن طريق:  القوانين  أواللوائح القومية أنشأت آلية لتحديد المرتبات بشكل شرعى أو معترف به الاتفاقات الجماعية بين أصحاب العمل والعمال مزيج من هذه الوسائل المختلفة </vt:lpstr>
      <vt:lpstr>هل التعليم العالي يقلل من التمييز فى الأجور بين الجنسين؟ تعكس بيانات مؤشرات الأجور أن التعليم العالي للمرأة لا يؤدي بالضرورة إلى تقليل فجوة الأجور بين الجنسين. في الواقع، في بعض الحالات تزيد الفجوة بين الأجورعلى أساس النوع الاجتماعى حسب مستوى التعليم الذى تم الحصول عليه. ولكن بشكل عام، المزيد من التعليم يعنى راتب أعلى. هل يؤثر السن وزيادة عدد سنوات العمل على التمييز في الأجور؟ نعم. وفقا للبحث الذى تم عن الأجور عند التقدم في السن أوزيادة عدد سنوات العمل. الشخص الاقدم يحصل على راتب اعلى وبالتالى كبار السن من الرجال يحصلون على رواتب أعلى من النساء الاصغر سنا. </vt:lpstr>
      <vt:lpstr>هل العضوية فى النقابة تساعد على تقليل التمييز بين الجنسين؟  أظهر بحث مؤشرات الراواتب أن عضوية اتحاد النقابات لها تاثير ايجابى على التمييز بين الأجور. حيث انه يتم الاتفاق حيث أن الالتحاق بالاتحادات والنقابات يقلل من فجوة الاجور وهذا يرجع الى أن أعضاء النقابات يقوموا دائما بتوقيع اتفاقيات جماعية مما يجعل من الصعب عدم تحقيق المساواة فى الاجور بين الجنسين. </vt:lpstr>
      <vt:lpstr>هل العمل كل الوقت أو جزء من الوقت له تأثير على التمييز بين الأجور على أساس النوع الاجتماعى؟  نعم لأن المرأة تأخذ قدر أكبر من المسئوليات و عبء الرعاية و الأعمال الخدمية، وهذا يعني أن النساء يعملن جزء من الوقت  أكثر من الرجال. ارتفاع معدل تمثيل المرأة لمناصب بعمل جزئي التى في معظمها منخفضة الأجر. بالإضافة إلى ذلك مناصب جزء من الوقت تتيح مجالا ضيق للترقية. فى القمة: النساء اللاتي يعملن بدوام جزئي لديهن رواتب دوام جزئي ومعاشات للتقاعد للوقت الجزئى! . </vt:lpstr>
      <vt:lpstr>ما هو تأثير تربية الأطفال على التمييز في الأجور بين الجنسين؟  تربية الأطفال لها تأثير كبير على متوسط  أجور النساء. في بعض البلدان انسحاب المرأة من سوق العمل عند الزواج أو الولادة والعودة بعد بضع سنوات أوالدخول مرة أخرى يعني في الغالب الحصول على عمل بأجر أقل من الذى كانت تحصل عليه او انتهاء التعاقد للوظيفة وهو ما يكون له نتيجة سيئة على المرأة. عدد قليل من البلدان لديه ترتيبات مؤسسية تسمح للنساء أخذ وقتاً طويلاً فى حالة الولادة  و عند رعاية الأطفال الصغار. عندما تعود النساء الى العمل فهن يأخذن فى الغالب و ظائفهن السابقة. فى هذه البلدان لا تأثير لتربية الطفل على التمييز فى الأجور بين الجنسين</vt:lpstr>
      <vt:lpstr>هل تحدث الفجوة بناء على طبيعة العمل؟   نعم. بموجب القانون، يجب تطبيق المساواة في الأجر عن الأعمال المتساوية فى القيمة. بالرغم أن المرأة تهيمن على وظائف معينة مثل التنظيف والتعليم، تقديم الطعام والوظائف الصحية والاعمال الكتابية ويدفع لهذه الأعمال رواتب أقل بالمقارنة بالأدوار متساوية القيمة التي يهيمن عليها الرجال. وبالرغم من ذلك يمكن أن أن نجد التمييز الحقيقى للأجور في القطاع المالي. </vt:lpstr>
      <vt:lpstr> هل هناك تمييز بين الجنسين وفى الأجور على الرغم من التشريعات؟   نعم. التمييزيمكن أن يكون موجود في مكان العمل  على الرغم من أن التشريع في كل مكان. أولا، يتم منح أجور مختلفة لنفس العمل، على سبيل المثال، المدرسون من الإناث والذكور الذين لديهم نفس المؤهلات و الخبرة  والمسئوليات. ثانيا، التمييز يحدث عندما تكون الوظائف مختلفة، ولكن تقييمها يكون ذات قيمة متساوية و يتم الدفع  بشكل مختلف. في هذه الحالة  يتم تقييم متطلبات الأدوار التي تسيطر عليها النساء مثل العديد من مهارات التعامل مع الآخرين أقل جدا من تلك المهن التى يهيمن عليها  الذكور تقليديا. في الجزء الشمالي من أوروبا لا ينظر إلي هذا النوع من التمييز في كثير من الأحيان بعد الآن. </vt:lpstr>
      <vt:lpstr>هل يمكن التمييز بين الأجورعلى أساس النوع الاجتماعى على المستوى المحلي والقومي والدولي؟    نعم – تقوم منظمة العمل الدولية بالقيام بذلك. الاتحاد الدولي للنقابات يفعل. وتقوم مؤشرات الرواتب بمحاولة جمع البيانات. انظر التقارير لاحقا في هذه الصفحة. </vt:lpstr>
      <vt:lpstr>هل يمكن التمييز بين الأجورعلى أساس النوع الاجتماعى على المستوى المحلي والقومي والدولي؟    نعم – تقوم منظمة العمل الدولية بالقيام بذلك. الاتحاد الدولي للنقابات يفعل. وتقوم مؤشرات الرواتب بمحاولة جمع البيانات. انظر التقارير لاحقا في هذه الصفحة. </vt:lpstr>
      <vt:lpstr> ما هي العوامل الأخرى التي تساهم في تحسين وضع المرأة في مكان العمل وبصرف النظر عن الأجر؟  السياسات التي يمكن أن تسد التمييز في الأجور بين الجنسين ووضع المرأة ما يلي:  -  تشجيع التعليم. - تشجيع رعاية الطفل - أنه يسمح للمرأة على مواصلة العمل. التوقف عن العمل لبضع سنوات، يعني هناك حاجة إلى تعليم جديد. - اتخاذ مقاييس لضمان أن المدارس تشجع الطالبات على اختيار التخصصات التي يهيمن عليها الرجال. - السياسات التى تسمح للأهالى تحقيق توازن يبن العمل و الحياة الشخصية لضمان أن تكون خبرة خبرة المرأة بالعمل والاقدمية   </vt:lpstr>
      <vt:lpstr>السياسات التي يمكن أن تسد التمييز في الأجور بين الجنسين ووضع المرأة ما يلي:  - مقاييس لضمان استمرار الأقدمية لكى تتراكم أثناء إجازة الوضع. - التعيين ،الاختيار والترقيات الخاصة لتعزيز الممارسات لتعزيز وصول المرأة إلى أجر أفضل، المهن التى يهيمن عليها الذكور.- - اتخاذ مقاييس لتشجيع النقابات والمفاوضة الجماعية وخاصة في الوظائف التي تهيمن عليها المرأة على سبيل المثال جزء من الوقت لمدة محددة والعمل انطلاقا من المنزل. </vt:lpstr>
      <vt:lpstr>عشر نصائح للمرأة للمساعدة في تقليل التمييزفى الأجور بين الجنسين:  • تعليم نفسك. • اختيار القطاع حيث يمكنك العثور على أفضل وظيفة مدفوعة الأجر - مثل المعادن والتعدين، أو قطاعات الكيمياء، أو منصب قيادي في الحكومة أو البرلمان. • العمل وقت كامل. • الاستفادة من أي الترقية. .</vt:lpstr>
      <vt:lpstr>عشر نصائح للمرأة للمساعدة في تقليل التمييزفى الأجور بين الجنسين:  • محاولة تثقيف نفسك في العمل • التفاوض حول الراتب و رفعه. • تغيير الوظائف بين الحين والآخر. • احصل على كبار السن والاستمرار في العمل • انضم إلى شركة مع الاتفاقات الجماعية الجيدة بشأن المساواة في الأجور والمسائل ذات الصلة. • البحث عن أكبر شركة في بلدك والتقدم بطلب للحصول على وظيفة</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Aicha</dc:creator>
  <cp:lastModifiedBy>Oday</cp:lastModifiedBy>
  <cp:revision>8</cp:revision>
  <dcterms:created xsi:type="dcterms:W3CDTF">2019-09-13T20:19:42Z</dcterms:created>
  <dcterms:modified xsi:type="dcterms:W3CDTF">2019-09-15T07:54:39Z</dcterms:modified>
</cp:coreProperties>
</file>