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389" r:id="rId2"/>
    <p:sldId id="295" r:id="rId3"/>
    <p:sldId id="364" r:id="rId4"/>
    <p:sldId id="365" r:id="rId5"/>
    <p:sldId id="376" r:id="rId6"/>
    <p:sldId id="377" r:id="rId7"/>
    <p:sldId id="388" r:id="rId8"/>
    <p:sldId id="367" r:id="rId9"/>
    <p:sldId id="363" r:id="rId10"/>
    <p:sldId id="374" r:id="rId11"/>
    <p:sldId id="375" r:id="rId12"/>
    <p:sldId id="370" r:id="rId13"/>
    <p:sldId id="371" r:id="rId14"/>
    <p:sldId id="372" r:id="rId15"/>
    <p:sldId id="373" r:id="rId16"/>
    <p:sldId id="390" r:id="rId17"/>
    <p:sldId id="399" r:id="rId18"/>
    <p:sldId id="393" r:id="rId19"/>
    <p:sldId id="392" r:id="rId20"/>
    <p:sldId id="265" r:id="rId21"/>
    <p:sldId id="394" r:id="rId22"/>
    <p:sldId id="395" r:id="rId23"/>
    <p:sldId id="398" r:id="rId24"/>
    <p:sldId id="397" r:id="rId25"/>
    <p:sldId id="387" r:id="rId2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DF6B"/>
    <a:srgbClr val="CB4103"/>
    <a:srgbClr val="FF33CC"/>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528"/>
    </p:cViewPr>
  </p:outlineViewPr>
  <p:notesTextViewPr>
    <p:cViewPr>
      <p:scale>
        <a:sx n="100" d="100"/>
        <a:sy n="100" d="100"/>
      </p:scale>
      <p:origin x="0" y="0"/>
    </p:cViewPr>
  </p:notesTextViewPr>
  <p:sorterViewPr>
    <p:cViewPr>
      <p:scale>
        <a:sx n="100" d="100"/>
        <a:sy n="100" d="100"/>
      </p:scale>
      <p:origin x="0" y="42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4D8534-FF61-4A05-A12E-F7F3A0A068BD}" type="doc">
      <dgm:prSet loTypeId="urn:microsoft.com/office/officeart/2005/8/layout/bList2#1" loCatId="list" qsTypeId="urn:microsoft.com/office/officeart/2005/8/quickstyle/simple1" qsCatId="simple" csTypeId="urn:microsoft.com/office/officeart/2005/8/colors/colorful3" csCatId="colorful" phldr="1"/>
      <dgm:spPr/>
    </dgm:pt>
    <dgm:pt modelId="{8313CCA1-BE05-4EDB-B046-F030DC59F0F3}">
      <dgm:prSet phldrT="[نص]"/>
      <dgm:spPr/>
      <dgm:t>
        <a:bodyPr/>
        <a:lstStyle/>
        <a:p>
          <a:pPr algn="r" rtl="1"/>
          <a:r>
            <a:rPr lang="ar-SA" b="1" dirty="0">
              <a:latin typeface="Simplified Arabic" panose="02020603050405020304" pitchFamily="18" charset="-78"/>
              <a:cs typeface="Simplified Arabic" panose="02020603050405020304" pitchFamily="18" charset="-78"/>
            </a:rPr>
            <a:t>الجماهيريه</a:t>
          </a:r>
          <a:r>
            <a:rPr lang="ar-SA" dirty="0">
              <a:latin typeface="Simplified Arabic" panose="02020603050405020304" pitchFamily="18" charset="-78"/>
              <a:cs typeface="Simplified Arabic" panose="02020603050405020304" pitchFamily="18" charset="-78"/>
            </a:rPr>
            <a:t> </a:t>
          </a:r>
          <a:endParaRPr lang="en-US" dirty="0">
            <a:latin typeface="Simplified Arabic" panose="02020603050405020304" pitchFamily="18" charset="-78"/>
            <a:cs typeface="Simplified Arabic" panose="02020603050405020304" pitchFamily="18" charset="-78"/>
          </a:endParaRPr>
        </a:p>
      </dgm:t>
    </dgm:pt>
    <dgm:pt modelId="{1F7D2790-BA5B-4FCE-A99F-CA42E07CEE4B}" type="parTrans" cxnId="{27CD7B06-0F30-40C7-AECB-F0F94DC9C389}">
      <dgm:prSet/>
      <dgm:spPr/>
      <dgm:t>
        <a:bodyPr/>
        <a:lstStyle/>
        <a:p>
          <a:pPr rtl="1"/>
          <a:endParaRPr lang="en-US">
            <a:latin typeface="Simplified Arabic" panose="02020603050405020304" pitchFamily="18" charset="-78"/>
            <a:cs typeface="Simplified Arabic" panose="02020603050405020304" pitchFamily="18" charset="-78"/>
          </a:endParaRPr>
        </a:p>
      </dgm:t>
    </dgm:pt>
    <dgm:pt modelId="{F9671C7C-8F49-480B-B809-C3917FA9268F}" type="sibTrans" cxnId="{27CD7B06-0F30-40C7-AECB-F0F94DC9C389}">
      <dgm:prSet/>
      <dgm:spPr/>
      <dgm:t>
        <a:bodyPr/>
        <a:lstStyle/>
        <a:p>
          <a:pPr rtl="1"/>
          <a:endParaRPr lang="en-US">
            <a:latin typeface="Simplified Arabic" panose="02020603050405020304" pitchFamily="18" charset="-78"/>
            <a:cs typeface="Simplified Arabic" panose="02020603050405020304" pitchFamily="18" charset="-78"/>
          </a:endParaRPr>
        </a:p>
      </dgm:t>
    </dgm:pt>
    <dgm:pt modelId="{5630BA3A-E29B-41DB-8A90-DACA8D289CA8}">
      <dgm:prSet phldrT="[نص]"/>
      <dgm:spPr/>
      <dgm:t>
        <a:bodyPr/>
        <a:lstStyle/>
        <a:p>
          <a:pPr algn="r" rtl="1"/>
          <a:r>
            <a:rPr lang="ar-SA" dirty="0">
              <a:latin typeface="Simplified Arabic" panose="02020603050405020304" pitchFamily="18" charset="-78"/>
              <a:cs typeface="Simplified Arabic" panose="02020603050405020304" pitchFamily="18" charset="-78"/>
            </a:rPr>
            <a:t>الديمقراطيه </a:t>
          </a:r>
          <a:endParaRPr lang="en-US" dirty="0">
            <a:latin typeface="Simplified Arabic" panose="02020603050405020304" pitchFamily="18" charset="-78"/>
            <a:cs typeface="Simplified Arabic" panose="02020603050405020304" pitchFamily="18" charset="-78"/>
          </a:endParaRPr>
        </a:p>
      </dgm:t>
    </dgm:pt>
    <dgm:pt modelId="{9B4EA5DC-4E6B-442E-B153-C1457FD070E6}" type="parTrans" cxnId="{9ADA68BC-CD09-426D-A563-8046CCE665BA}">
      <dgm:prSet/>
      <dgm:spPr/>
      <dgm:t>
        <a:bodyPr/>
        <a:lstStyle/>
        <a:p>
          <a:pPr rtl="1"/>
          <a:endParaRPr lang="en-US">
            <a:latin typeface="Simplified Arabic" panose="02020603050405020304" pitchFamily="18" charset="-78"/>
            <a:cs typeface="Simplified Arabic" panose="02020603050405020304" pitchFamily="18" charset="-78"/>
          </a:endParaRPr>
        </a:p>
      </dgm:t>
    </dgm:pt>
    <dgm:pt modelId="{F46DCB74-0261-4A71-B597-395CCD1541CB}" type="sibTrans" cxnId="{9ADA68BC-CD09-426D-A563-8046CCE665BA}">
      <dgm:prSet/>
      <dgm:spPr/>
      <dgm:t>
        <a:bodyPr/>
        <a:lstStyle/>
        <a:p>
          <a:pPr rtl="1"/>
          <a:endParaRPr lang="en-US">
            <a:latin typeface="Simplified Arabic" panose="02020603050405020304" pitchFamily="18" charset="-78"/>
            <a:cs typeface="Simplified Arabic" panose="02020603050405020304" pitchFamily="18" charset="-78"/>
          </a:endParaRPr>
        </a:p>
      </dgm:t>
    </dgm:pt>
    <dgm:pt modelId="{AF6042D9-9E54-4323-A777-CF91E3207BE3}">
      <dgm:prSet phldrT="[نص]"/>
      <dgm:spPr/>
      <dgm:t>
        <a:bodyPr/>
        <a:lstStyle/>
        <a:p>
          <a:pPr algn="r" rtl="1"/>
          <a:r>
            <a:rPr lang="ar-SA" dirty="0">
              <a:latin typeface="Simplified Arabic" panose="02020603050405020304" pitchFamily="18" charset="-78"/>
              <a:cs typeface="Simplified Arabic" panose="02020603050405020304" pitchFamily="18" charset="-78"/>
            </a:rPr>
            <a:t>الاستقلالية </a:t>
          </a:r>
          <a:endParaRPr lang="en-US" dirty="0">
            <a:latin typeface="Simplified Arabic" panose="02020603050405020304" pitchFamily="18" charset="-78"/>
            <a:cs typeface="Simplified Arabic" panose="02020603050405020304" pitchFamily="18" charset="-78"/>
          </a:endParaRPr>
        </a:p>
      </dgm:t>
    </dgm:pt>
    <dgm:pt modelId="{12A1A6D6-EAEB-43D7-B9AD-30E1BDEE1BB0}" type="parTrans" cxnId="{4872A55D-FFE2-4D5A-BEA5-EEE2C279391F}">
      <dgm:prSet/>
      <dgm:spPr/>
      <dgm:t>
        <a:bodyPr/>
        <a:lstStyle/>
        <a:p>
          <a:pPr rtl="1"/>
          <a:endParaRPr lang="en-US">
            <a:latin typeface="Simplified Arabic" panose="02020603050405020304" pitchFamily="18" charset="-78"/>
            <a:cs typeface="Simplified Arabic" panose="02020603050405020304" pitchFamily="18" charset="-78"/>
          </a:endParaRPr>
        </a:p>
      </dgm:t>
    </dgm:pt>
    <dgm:pt modelId="{942DCFBD-0E7B-436C-82F2-9AF29FDDDC23}" type="sibTrans" cxnId="{4872A55D-FFE2-4D5A-BEA5-EEE2C279391F}">
      <dgm:prSet/>
      <dgm:spPr/>
      <dgm:t>
        <a:bodyPr/>
        <a:lstStyle/>
        <a:p>
          <a:pPr rtl="1"/>
          <a:endParaRPr lang="en-US">
            <a:latin typeface="Simplified Arabic" panose="02020603050405020304" pitchFamily="18" charset="-78"/>
            <a:cs typeface="Simplified Arabic" panose="02020603050405020304" pitchFamily="18" charset="-78"/>
          </a:endParaRPr>
        </a:p>
      </dgm:t>
    </dgm:pt>
    <dgm:pt modelId="{AD6D1416-408F-4071-9CE8-266998B32A2C}">
      <dgm:prSet/>
      <dgm:spPr/>
      <dgm:t>
        <a:bodyPr/>
        <a:lstStyle/>
        <a:p>
          <a:pPr rtl="1"/>
          <a:r>
            <a:rPr lang="ar-SA" dirty="0">
              <a:latin typeface="Simplified Arabic" panose="02020603050405020304" pitchFamily="18" charset="-78"/>
              <a:cs typeface="Simplified Arabic" panose="02020603050405020304" pitchFamily="18" charset="-78"/>
            </a:rPr>
            <a:t>صاحبة القرار واساسه</a:t>
          </a:r>
          <a:endParaRPr lang="en-US" dirty="0">
            <a:latin typeface="Simplified Arabic" panose="02020603050405020304" pitchFamily="18" charset="-78"/>
            <a:cs typeface="Simplified Arabic" panose="02020603050405020304" pitchFamily="18" charset="-78"/>
          </a:endParaRPr>
        </a:p>
      </dgm:t>
    </dgm:pt>
    <dgm:pt modelId="{5D026225-5778-474E-B04B-7315D5486A45}" type="parTrans" cxnId="{76A447ED-8C7E-42A6-8A7A-BDABAAEE3CC0}">
      <dgm:prSet/>
      <dgm:spPr/>
      <dgm:t>
        <a:bodyPr/>
        <a:lstStyle/>
        <a:p>
          <a:pPr rtl="1"/>
          <a:endParaRPr lang="en-US">
            <a:latin typeface="Simplified Arabic" panose="02020603050405020304" pitchFamily="18" charset="-78"/>
            <a:cs typeface="Simplified Arabic" panose="02020603050405020304" pitchFamily="18" charset="-78"/>
          </a:endParaRPr>
        </a:p>
      </dgm:t>
    </dgm:pt>
    <dgm:pt modelId="{8C651A16-180A-4F59-A965-9582FED8C8B5}" type="sibTrans" cxnId="{76A447ED-8C7E-42A6-8A7A-BDABAAEE3CC0}">
      <dgm:prSet/>
      <dgm:spPr/>
      <dgm:t>
        <a:bodyPr/>
        <a:lstStyle/>
        <a:p>
          <a:pPr rtl="1"/>
          <a:endParaRPr lang="en-US">
            <a:latin typeface="Simplified Arabic" panose="02020603050405020304" pitchFamily="18" charset="-78"/>
            <a:cs typeface="Simplified Arabic" panose="02020603050405020304" pitchFamily="18" charset="-78"/>
          </a:endParaRPr>
        </a:p>
      </dgm:t>
    </dgm:pt>
    <dgm:pt modelId="{10479568-6EBC-482C-A76C-B1935A5F78D4}">
      <dgm:prSet/>
      <dgm:spPr/>
      <dgm:t>
        <a:bodyPr/>
        <a:lstStyle/>
        <a:p>
          <a:pPr rtl="1"/>
          <a:r>
            <a:rPr lang="ar-SA" dirty="0">
              <a:latin typeface="Simplified Arabic" panose="02020603050405020304" pitchFamily="18" charset="-78"/>
              <a:cs typeface="Simplified Arabic" panose="02020603050405020304" pitchFamily="18" charset="-78"/>
            </a:rPr>
            <a:t>لحمايتها من أي تدخل وتاثير </a:t>
          </a:r>
          <a:endParaRPr lang="en-US" dirty="0">
            <a:latin typeface="Simplified Arabic" panose="02020603050405020304" pitchFamily="18" charset="-78"/>
            <a:cs typeface="Simplified Arabic" panose="02020603050405020304" pitchFamily="18" charset="-78"/>
          </a:endParaRPr>
        </a:p>
      </dgm:t>
    </dgm:pt>
    <dgm:pt modelId="{6EA00740-0DFE-4211-8115-5E89E9E00781}" type="parTrans" cxnId="{36723071-D2BE-45EC-9A2E-48960688B9AB}">
      <dgm:prSet/>
      <dgm:spPr/>
      <dgm:t>
        <a:bodyPr/>
        <a:lstStyle/>
        <a:p>
          <a:pPr rtl="1"/>
          <a:endParaRPr lang="en-US">
            <a:latin typeface="Simplified Arabic" panose="02020603050405020304" pitchFamily="18" charset="-78"/>
            <a:cs typeface="Simplified Arabic" panose="02020603050405020304" pitchFamily="18" charset="-78"/>
          </a:endParaRPr>
        </a:p>
      </dgm:t>
    </dgm:pt>
    <dgm:pt modelId="{B491290E-061F-4F70-853D-94995C672176}" type="sibTrans" cxnId="{36723071-D2BE-45EC-9A2E-48960688B9AB}">
      <dgm:prSet/>
      <dgm:spPr/>
      <dgm:t>
        <a:bodyPr/>
        <a:lstStyle/>
        <a:p>
          <a:pPr rtl="1"/>
          <a:endParaRPr lang="en-US">
            <a:latin typeface="Simplified Arabic" panose="02020603050405020304" pitchFamily="18" charset="-78"/>
            <a:cs typeface="Simplified Arabic" panose="02020603050405020304" pitchFamily="18" charset="-78"/>
          </a:endParaRPr>
        </a:p>
      </dgm:t>
    </dgm:pt>
    <dgm:pt modelId="{DC58721E-A868-4C9D-9BF9-CD75FB552B76}">
      <dgm:prSet/>
      <dgm:spPr/>
      <dgm:t>
        <a:bodyPr/>
        <a:lstStyle/>
        <a:p>
          <a:pPr rtl="1"/>
          <a:r>
            <a:rPr lang="ar-SA" dirty="0">
              <a:latin typeface="Simplified Arabic" panose="02020603050405020304" pitchFamily="18" charset="-78"/>
              <a:cs typeface="Simplified Arabic" panose="02020603050405020304" pitchFamily="18" charset="-78"/>
            </a:rPr>
            <a:t>الجماهيريه هي القوه الحقيقيه لنقابه </a:t>
          </a:r>
          <a:endParaRPr lang="en-US" dirty="0">
            <a:latin typeface="Simplified Arabic" panose="02020603050405020304" pitchFamily="18" charset="-78"/>
            <a:cs typeface="Simplified Arabic" panose="02020603050405020304" pitchFamily="18" charset="-78"/>
          </a:endParaRPr>
        </a:p>
      </dgm:t>
    </dgm:pt>
    <dgm:pt modelId="{9C855380-1F3E-4610-952C-592AE35EBB80}" type="parTrans" cxnId="{47BCE068-240E-4AEB-91A2-F82D4939BA7B}">
      <dgm:prSet/>
      <dgm:spPr/>
      <dgm:t>
        <a:bodyPr/>
        <a:lstStyle/>
        <a:p>
          <a:pPr rtl="1"/>
          <a:endParaRPr lang="en-US">
            <a:latin typeface="Simplified Arabic" panose="02020603050405020304" pitchFamily="18" charset="-78"/>
            <a:cs typeface="Simplified Arabic" panose="02020603050405020304" pitchFamily="18" charset="-78"/>
          </a:endParaRPr>
        </a:p>
      </dgm:t>
    </dgm:pt>
    <dgm:pt modelId="{90E7BE58-98A6-45CD-8230-64053F895B1D}" type="sibTrans" cxnId="{47BCE068-240E-4AEB-91A2-F82D4939BA7B}">
      <dgm:prSet/>
      <dgm:spPr/>
      <dgm:t>
        <a:bodyPr/>
        <a:lstStyle/>
        <a:p>
          <a:pPr rtl="1"/>
          <a:endParaRPr lang="en-US">
            <a:latin typeface="Simplified Arabic" panose="02020603050405020304" pitchFamily="18" charset="-78"/>
            <a:cs typeface="Simplified Arabic" panose="02020603050405020304" pitchFamily="18" charset="-78"/>
          </a:endParaRPr>
        </a:p>
      </dgm:t>
    </dgm:pt>
    <dgm:pt modelId="{554170D2-0059-42AD-BBA3-7E74EFB356DE}" type="pres">
      <dgm:prSet presAssocID="{134D8534-FF61-4A05-A12E-F7F3A0A068BD}" presName="diagram" presStyleCnt="0">
        <dgm:presLayoutVars>
          <dgm:dir/>
          <dgm:animLvl val="lvl"/>
          <dgm:resizeHandles val="exact"/>
        </dgm:presLayoutVars>
      </dgm:prSet>
      <dgm:spPr/>
    </dgm:pt>
    <dgm:pt modelId="{2D743FCC-C63D-49FD-BAF8-D55ACFA5A77A}" type="pres">
      <dgm:prSet presAssocID="{8313CCA1-BE05-4EDB-B046-F030DC59F0F3}" presName="compNode" presStyleCnt="0"/>
      <dgm:spPr/>
    </dgm:pt>
    <dgm:pt modelId="{AA1BD643-3A99-4111-BA53-725267664338}" type="pres">
      <dgm:prSet presAssocID="{8313CCA1-BE05-4EDB-B046-F030DC59F0F3}" presName="childRect" presStyleLbl="bgAcc1" presStyleIdx="0" presStyleCnt="3">
        <dgm:presLayoutVars>
          <dgm:bulletEnabled val="1"/>
        </dgm:presLayoutVars>
      </dgm:prSet>
      <dgm:spPr/>
    </dgm:pt>
    <dgm:pt modelId="{CE97946A-73D2-4722-B6C3-DE9919B3990F}" type="pres">
      <dgm:prSet presAssocID="{8313CCA1-BE05-4EDB-B046-F030DC59F0F3}" presName="parentText" presStyleLbl="node1" presStyleIdx="0" presStyleCnt="0">
        <dgm:presLayoutVars>
          <dgm:chMax val="0"/>
          <dgm:bulletEnabled val="1"/>
        </dgm:presLayoutVars>
      </dgm:prSet>
      <dgm:spPr/>
    </dgm:pt>
    <dgm:pt modelId="{9E896202-59C7-48D3-8792-B4E3B0E720AD}" type="pres">
      <dgm:prSet presAssocID="{8313CCA1-BE05-4EDB-B046-F030DC59F0F3}" presName="parentRect" presStyleLbl="alignNode1" presStyleIdx="0" presStyleCnt="3"/>
      <dgm:spPr/>
    </dgm:pt>
    <dgm:pt modelId="{532CA5F2-D6BB-418F-AF43-B0E6F7F233BF}" type="pres">
      <dgm:prSet presAssocID="{8313CCA1-BE05-4EDB-B046-F030DC59F0F3}" presName="adorn" presStyleLbl="fgAccFollowNode1" presStyleIdx="0" presStyleCnt="3"/>
      <dgm:spPr/>
    </dgm:pt>
    <dgm:pt modelId="{111F862B-3940-401B-98AA-57F2F813B360}" type="pres">
      <dgm:prSet presAssocID="{F9671C7C-8F49-480B-B809-C3917FA9268F}" presName="sibTrans" presStyleLbl="sibTrans2D1" presStyleIdx="0" presStyleCnt="0"/>
      <dgm:spPr/>
    </dgm:pt>
    <dgm:pt modelId="{8318F747-9AD2-49B2-8C61-44817526F642}" type="pres">
      <dgm:prSet presAssocID="{5630BA3A-E29B-41DB-8A90-DACA8D289CA8}" presName="compNode" presStyleCnt="0"/>
      <dgm:spPr/>
    </dgm:pt>
    <dgm:pt modelId="{8A2986BE-7E0A-4C34-AAC9-167BE00B800C}" type="pres">
      <dgm:prSet presAssocID="{5630BA3A-E29B-41DB-8A90-DACA8D289CA8}" presName="childRect" presStyleLbl="bgAcc1" presStyleIdx="1" presStyleCnt="3">
        <dgm:presLayoutVars>
          <dgm:bulletEnabled val="1"/>
        </dgm:presLayoutVars>
      </dgm:prSet>
      <dgm:spPr/>
    </dgm:pt>
    <dgm:pt modelId="{FC7F738F-B496-4321-B96C-E4863E92A008}" type="pres">
      <dgm:prSet presAssocID="{5630BA3A-E29B-41DB-8A90-DACA8D289CA8}" presName="parentText" presStyleLbl="node1" presStyleIdx="0" presStyleCnt="0">
        <dgm:presLayoutVars>
          <dgm:chMax val="0"/>
          <dgm:bulletEnabled val="1"/>
        </dgm:presLayoutVars>
      </dgm:prSet>
      <dgm:spPr/>
    </dgm:pt>
    <dgm:pt modelId="{F0BA0B51-3894-4688-8466-2678475FD5EC}" type="pres">
      <dgm:prSet presAssocID="{5630BA3A-E29B-41DB-8A90-DACA8D289CA8}" presName="parentRect" presStyleLbl="alignNode1" presStyleIdx="1" presStyleCnt="3"/>
      <dgm:spPr/>
    </dgm:pt>
    <dgm:pt modelId="{62941F9F-0004-4E45-9795-7DA8744148AB}" type="pres">
      <dgm:prSet presAssocID="{5630BA3A-E29B-41DB-8A90-DACA8D289CA8}" presName="adorn" presStyleLbl="fgAccFollowNode1" presStyleIdx="1" presStyleCnt="3"/>
      <dgm:spPr/>
    </dgm:pt>
    <dgm:pt modelId="{3074FC28-9F1B-4832-83FA-71E644654B23}" type="pres">
      <dgm:prSet presAssocID="{F46DCB74-0261-4A71-B597-395CCD1541CB}" presName="sibTrans" presStyleLbl="sibTrans2D1" presStyleIdx="0" presStyleCnt="0"/>
      <dgm:spPr/>
    </dgm:pt>
    <dgm:pt modelId="{AEC7FA3C-8EAB-4C0B-8C78-7DA7638DF4B8}" type="pres">
      <dgm:prSet presAssocID="{AF6042D9-9E54-4323-A777-CF91E3207BE3}" presName="compNode" presStyleCnt="0"/>
      <dgm:spPr/>
    </dgm:pt>
    <dgm:pt modelId="{AFF7F3D2-1D67-4DC5-89AF-C04F37393155}" type="pres">
      <dgm:prSet presAssocID="{AF6042D9-9E54-4323-A777-CF91E3207BE3}" presName="childRect" presStyleLbl="bgAcc1" presStyleIdx="2" presStyleCnt="3">
        <dgm:presLayoutVars>
          <dgm:bulletEnabled val="1"/>
        </dgm:presLayoutVars>
      </dgm:prSet>
      <dgm:spPr/>
    </dgm:pt>
    <dgm:pt modelId="{A7C07DD8-31EA-4E88-8B27-219183FA3776}" type="pres">
      <dgm:prSet presAssocID="{AF6042D9-9E54-4323-A777-CF91E3207BE3}" presName="parentText" presStyleLbl="node1" presStyleIdx="0" presStyleCnt="0">
        <dgm:presLayoutVars>
          <dgm:chMax val="0"/>
          <dgm:bulletEnabled val="1"/>
        </dgm:presLayoutVars>
      </dgm:prSet>
      <dgm:spPr/>
    </dgm:pt>
    <dgm:pt modelId="{6FE2FD62-3AE0-4578-80F5-CFC38CFF4189}" type="pres">
      <dgm:prSet presAssocID="{AF6042D9-9E54-4323-A777-CF91E3207BE3}" presName="parentRect" presStyleLbl="alignNode1" presStyleIdx="2" presStyleCnt="3"/>
      <dgm:spPr/>
    </dgm:pt>
    <dgm:pt modelId="{3B535C97-3B9E-4EC2-BDAE-98EFDDC8C95A}" type="pres">
      <dgm:prSet presAssocID="{AF6042D9-9E54-4323-A777-CF91E3207BE3}" presName="adorn" presStyleLbl="fgAccFollowNode1" presStyleIdx="2" presStyleCnt="3"/>
      <dgm:spPr/>
    </dgm:pt>
  </dgm:ptLst>
  <dgm:cxnLst>
    <dgm:cxn modelId="{27CD7B06-0F30-40C7-AECB-F0F94DC9C389}" srcId="{134D8534-FF61-4A05-A12E-F7F3A0A068BD}" destId="{8313CCA1-BE05-4EDB-B046-F030DC59F0F3}" srcOrd="0" destOrd="0" parTransId="{1F7D2790-BA5B-4FCE-A99F-CA42E07CEE4B}" sibTransId="{F9671C7C-8F49-480B-B809-C3917FA9268F}"/>
    <dgm:cxn modelId="{101C7813-C36E-49AA-89A1-FBEB5B23AAFB}" type="presOf" srcId="{10479568-6EBC-482C-A76C-B1935A5F78D4}" destId="{AFF7F3D2-1D67-4DC5-89AF-C04F37393155}" srcOrd="0" destOrd="0" presId="urn:microsoft.com/office/officeart/2005/8/layout/bList2#1"/>
    <dgm:cxn modelId="{E0729115-312E-498F-99E5-F586D1C6B6B0}" type="presOf" srcId="{8313CCA1-BE05-4EDB-B046-F030DC59F0F3}" destId="{9E896202-59C7-48D3-8792-B4E3B0E720AD}" srcOrd="1" destOrd="0" presId="urn:microsoft.com/office/officeart/2005/8/layout/bList2#1"/>
    <dgm:cxn modelId="{4BD96D29-ADFA-4294-A889-FE90907AFE73}" type="presOf" srcId="{AF6042D9-9E54-4323-A777-CF91E3207BE3}" destId="{A7C07DD8-31EA-4E88-8B27-219183FA3776}" srcOrd="0" destOrd="0" presId="urn:microsoft.com/office/officeart/2005/8/layout/bList2#1"/>
    <dgm:cxn modelId="{D688E840-EA7F-4B4E-A61F-DDBA3E96927A}" type="presOf" srcId="{5630BA3A-E29B-41DB-8A90-DACA8D289CA8}" destId="{F0BA0B51-3894-4688-8466-2678475FD5EC}" srcOrd="1" destOrd="0" presId="urn:microsoft.com/office/officeart/2005/8/layout/bList2#1"/>
    <dgm:cxn modelId="{97542E5D-582B-4E59-A468-00C0EC3373EC}" type="presOf" srcId="{8313CCA1-BE05-4EDB-B046-F030DC59F0F3}" destId="{CE97946A-73D2-4722-B6C3-DE9919B3990F}" srcOrd="0" destOrd="0" presId="urn:microsoft.com/office/officeart/2005/8/layout/bList2#1"/>
    <dgm:cxn modelId="{4872A55D-FFE2-4D5A-BEA5-EEE2C279391F}" srcId="{134D8534-FF61-4A05-A12E-F7F3A0A068BD}" destId="{AF6042D9-9E54-4323-A777-CF91E3207BE3}" srcOrd="2" destOrd="0" parTransId="{12A1A6D6-EAEB-43D7-B9AD-30E1BDEE1BB0}" sibTransId="{942DCFBD-0E7B-436C-82F2-9AF29FDDDC23}"/>
    <dgm:cxn modelId="{DF267445-254C-43CA-A8F2-D8CA027470DB}" type="presOf" srcId="{AF6042D9-9E54-4323-A777-CF91E3207BE3}" destId="{6FE2FD62-3AE0-4578-80F5-CFC38CFF4189}" srcOrd="1" destOrd="0" presId="urn:microsoft.com/office/officeart/2005/8/layout/bList2#1"/>
    <dgm:cxn modelId="{47BCE068-240E-4AEB-91A2-F82D4939BA7B}" srcId="{8313CCA1-BE05-4EDB-B046-F030DC59F0F3}" destId="{DC58721E-A868-4C9D-9BF9-CD75FB552B76}" srcOrd="0" destOrd="0" parTransId="{9C855380-1F3E-4610-952C-592AE35EBB80}" sibTransId="{90E7BE58-98A6-45CD-8230-64053F895B1D}"/>
    <dgm:cxn modelId="{36723071-D2BE-45EC-9A2E-48960688B9AB}" srcId="{AF6042D9-9E54-4323-A777-CF91E3207BE3}" destId="{10479568-6EBC-482C-A76C-B1935A5F78D4}" srcOrd="0" destOrd="0" parTransId="{6EA00740-0DFE-4211-8115-5E89E9E00781}" sibTransId="{B491290E-061F-4F70-853D-94995C672176}"/>
    <dgm:cxn modelId="{B7745C86-B907-40F4-8788-90F20C134F49}" type="presOf" srcId="{F46DCB74-0261-4A71-B597-395CCD1541CB}" destId="{3074FC28-9F1B-4832-83FA-71E644654B23}" srcOrd="0" destOrd="0" presId="urn:microsoft.com/office/officeart/2005/8/layout/bList2#1"/>
    <dgm:cxn modelId="{F9DA138D-6C94-4433-9934-EE9EA9178D0F}" type="presOf" srcId="{134D8534-FF61-4A05-A12E-F7F3A0A068BD}" destId="{554170D2-0059-42AD-BBA3-7E74EFB356DE}" srcOrd="0" destOrd="0" presId="urn:microsoft.com/office/officeart/2005/8/layout/bList2#1"/>
    <dgm:cxn modelId="{8BEDBD8E-47A0-457E-82C9-1B2EF5BB6E30}" type="presOf" srcId="{DC58721E-A868-4C9D-9BF9-CD75FB552B76}" destId="{AA1BD643-3A99-4111-BA53-725267664338}" srcOrd="0" destOrd="0" presId="urn:microsoft.com/office/officeart/2005/8/layout/bList2#1"/>
    <dgm:cxn modelId="{2C700DAF-1B41-45B7-A139-8079980B7B40}" type="presOf" srcId="{F9671C7C-8F49-480B-B809-C3917FA9268F}" destId="{111F862B-3940-401B-98AA-57F2F813B360}" srcOrd="0" destOrd="0" presId="urn:microsoft.com/office/officeart/2005/8/layout/bList2#1"/>
    <dgm:cxn modelId="{18FDA2B6-5EC2-43FF-916A-82B7B4078892}" type="presOf" srcId="{AD6D1416-408F-4071-9CE8-266998B32A2C}" destId="{8A2986BE-7E0A-4C34-AAC9-167BE00B800C}" srcOrd="0" destOrd="0" presId="urn:microsoft.com/office/officeart/2005/8/layout/bList2#1"/>
    <dgm:cxn modelId="{9ADA68BC-CD09-426D-A563-8046CCE665BA}" srcId="{134D8534-FF61-4A05-A12E-F7F3A0A068BD}" destId="{5630BA3A-E29B-41DB-8A90-DACA8D289CA8}" srcOrd="1" destOrd="0" parTransId="{9B4EA5DC-4E6B-442E-B153-C1457FD070E6}" sibTransId="{F46DCB74-0261-4A71-B597-395CCD1541CB}"/>
    <dgm:cxn modelId="{76A447ED-8C7E-42A6-8A7A-BDABAAEE3CC0}" srcId="{5630BA3A-E29B-41DB-8A90-DACA8D289CA8}" destId="{AD6D1416-408F-4071-9CE8-266998B32A2C}" srcOrd="0" destOrd="0" parTransId="{5D026225-5778-474E-B04B-7315D5486A45}" sibTransId="{8C651A16-180A-4F59-A965-9582FED8C8B5}"/>
    <dgm:cxn modelId="{D27E04F2-012C-4859-899D-C5B504ABD485}" type="presOf" srcId="{5630BA3A-E29B-41DB-8A90-DACA8D289CA8}" destId="{FC7F738F-B496-4321-B96C-E4863E92A008}" srcOrd="0" destOrd="0" presId="urn:microsoft.com/office/officeart/2005/8/layout/bList2#1"/>
    <dgm:cxn modelId="{5F8E75C6-CCF1-4A0D-A187-AF33946175CD}" type="presParOf" srcId="{554170D2-0059-42AD-BBA3-7E74EFB356DE}" destId="{2D743FCC-C63D-49FD-BAF8-D55ACFA5A77A}" srcOrd="0" destOrd="0" presId="urn:microsoft.com/office/officeart/2005/8/layout/bList2#1"/>
    <dgm:cxn modelId="{550A74E4-428C-435E-BCC3-592D31E3FC28}" type="presParOf" srcId="{2D743FCC-C63D-49FD-BAF8-D55ACFA5A77A}" destId="{AA1BD643-3A99-4111-BA53-725267664338}" srcOrd="0" destOrd="0" presId="urn:microsoft.com/office/officeart/2005/8/layout/bList2#1"/>
    <dgm:cxn modelId="{9BA178A0-2204-4634-8FF1-C27947C83147}" type="presParOf" srcId="{2D743FCC-C63D-49FD-BAF8-D55ACFA5A77A}" destId="{CE97946A-73D2-4722-B6C3-DE9919B3990F}" srcOrd="1" destOrd="0" presId="urn:microsoft.com/office/officeart/2005/8/layout/bList2#1"/>
    <dgm:cxn modelId="{A28E904E-0FF4-4172-AA23-ACDDA0E51746}" type="presParOf" srcId="{2D743FCC-C63D-49FD-BAF8-D55ACFA5A77A}" destId="{9E896202-59C7-48D3-8792-B4E3B0E720AD}" srcOrd="2" destOrd="0" presId="urn:microsoft.com/office/officeart/2005/8/layout/bList2#1"/>
    <dgm:cxn modelId="{055447FD-7580-47C8-9228-E84DC9A73DF0}" type="presParOf" srcId="{2D743FCC-C63D-49FD-BAF8-D55ACFA5A77A}" destId="{532CA5F2-D6BB-418F-AF43-B0E6F7F233BF}" srcOrd="3" destOrd="0" presId="urn:microsoft.com/office/officeart/2005/8/layout/bList2#1"/>
    <dgm:cxn modelId="{317C60E9-21DA-44DA-995A-7B58D1C388C0}" type="presParOf" srcId="{554170D2-0059-42AD-BBA3-7E74EFB356DE}" destId="{111F862B-3940-401B-98AA-57F2F813B360}" srcOrd="1" destOrd="0" presId="urn:microsoft.com/office/officeart/2005/8/layout/bList2#1"/>
    <dgm:cxn modelId="{6B538349-189B-4213-8856-F278E06FC498}" type="presParOf" srcId="{554170D2-0059-42AD-BBA3-7E74EFB356DE}" destId="{8318F747-9AD2-49B2-8C61-44817526F642}" srcOrd="2" destOrd="0" presId="urn:microsoft.com/office/officeart/2005/8/layout/bList2#1"/>
    <dgm:cxn modelId="{76468941-5E14-4001-B311-D917815A06BA}" type="presParOf" srcId="{8318F747-9AD2-49B2-8C61-44817526F642}" destId="{8A2986BE-7E0A-4C34-AAC9-167BE00B800C}" srcOrd="0" destOrd="0" presId="urn:microsoft.com/office/officeart/2005/8/layout/bList2#1"/>
    <dgm:cxn modelId="{18695D0D-67E9-4BA8-9463-D767F6AEB7E0}" type="presParOf" srcId="{8318F747-9AD2-49B2-8C61-44817526F642}" destId="{FC7F738F-B496-4321-B96C-E4863E92A008}" srcOrd="1" destOrd="0" presId="urn:microsoft.com/office/officeart/2005/8/layout/bList2#1"/>
    <dgm:cxn modelId="{9396C45C-B511-406D-945F-82CDE906CD50}" type="presParOf" srcId="{8318F747-9AD2-49B2-8C61-44817526F642}" destId="{F0BA0B51-3894-4688-8466-2678475FD5EC}" srcOrd="2" destOrd="0" presId="urn:microsoft.com/office/officeart/2005/8/layout/bList2#1"/>
    <dgm:cxn modelId="{4D338BA6-A8EC-4876-BEAE-3BDDF5EED3E3}" type="presParOf" srcId="{8318F747-9AD2-49B2-8C61-44817526F642}" destId="{62941F9F-0004-4E45-9795-7DA8744148AB}" srcOrd="3" destOrd="0" presId="urn:microsoft.com/office/officeart/2005/8/layout/bList2#1"/>
    <dgm:cxn modelId="{839D52AF-285F-4846-8B35-B20AD1D88792}" type="presParOf" srcId="{554170D2-0059-42AD-BBA3-7E74EFB356DE}" destId="{3074FC28-9F1B-4832-83FA-71E644654B23}" srcOrd="3" destOrd="0" presId="urn:microsoft.com/office/officeart/2005/8/layout/bList2#1"/>
    <dgm:cxn modelId="{889BBA6F-AADF-46F0-A5E1-F95C4246B41F}" type="presParOf" srcId="{554170D2-0059-42AD-BBA3-7E74EFB356DE}" destId="{AEC7FA3C-8EAB-4C0B-8C78-7DA7638DF4B8}" srcOrd="4" destOrd="0" presId="urn:microsoft.com/office/officeart/2005/8/layout/bList2#1"/>
    <dgm:cxn modelId="{61CDD166-6010-4BF6-A652-FEA4E87B0AEC}" type="presParOf" srcId="{AEC7FA3C-8EAB-4C0B-8C78-7DA7638DF4B8}" destId="{AFF7F3D2-1D67-4DC5-89AF-C04F37393155}" srcOrd="0" destOrd="0" presId="urn:microsoft.com/office/officeart/2005/8/layout/bList2#1"/>
    <dgm:cxn modelId="{85C5797F-9D26-4904-8523-2D07BC7C8C60}" type="presParOf" srcId="{AEC7FA3C-8EAB-4C0B-8C78-7DA7638DF4B8}" destId="{A7C07DD8-31EA-4E88-8B27-219183FA3776}" srcOrd="1" destOrd="0" presId="urn:microsoft.com/office/officeart/2005/8/layout/bList2#1"/>
    <dgm:cxn modelId="{47C6AF06-1571-4F9E-9511-CE19A13D2C74}" type="presParOf" srcId="{AEC7FA3C-8EAB-4C0B-8C78-7DA7638DF4B8}" destId="{6FE2FD62-3AE0-4578-80F5-CFC38CFF4189}" srcOrd="2" destOrd="0" presId="urn:microsoft.com/office/officeart/2005/8/layout/bList2#1"/>
    <dgm:cxn modelId="{E3995FAA-CD15-4B50-A164-2396ADCC554B}" type="presParOf" srcId="{AEC7FA3C-8EAB-4C0B-8C78-7DA7638DF4B8}" destId="{3B535C97-3B9E-4EC2-BDAE-98EFDDC8C95A}" srcOrd="3" destOrd="0" presId="urn:microsoft.com/office/officeart/2005/8/layout/bList2#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1BD643-3A99-4111-BA53-725267664338}">
      <dsp:nvSpPr>
        <dsp:cNvPr id="0" name=""/>
        <dsp:cNvSpPr/>
      </dsp:nvSpPr>
      <dsp:spPr>
        <a:xfrm>
          <a:off x="5330" y="854772"/>
          <a:ext cx="2302287" cy="1718609"/>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99060" rIns="33020" bIns="33020" numCol="1" spcCol="1270" anchor="t" anchorCtr="0">
          <a:noAutofit/>
        </a:bodyPr>
        <a:lstStyle/>
        <a:p>
          <a:pPr marL="228600" lvl="1" indent="-228600" algn="r" defTabSz="1155700" rtl="1">
            <a:lnSpc>
              <a:spcPct val="90000"/>
            </a:lnSpc>
            <a:spcBef>
              <a:spcPct val="0"/>
            </a:spcBef>
            <a:spcAft>
              <a:spcPct val="15000"/>
            </a:spcAft>
            <a:buChar char="•"/>
          </a:pPr>
          <a:r>
            <a:rPr lang="ar-SA" sz="2600" kern="1200" dirty="0">
              <a:latin typeface="Simplified Arabic" panose="02020603050405020304" pitchFamily="18" charset="-78"/>
              <a:cs typeface="Simplified Arabic" panose="02020603050405020304" pitchFamily="18" charset="-78"/>
            </a:rPr>
            <a:t>الجماهيريه هي القوه الحقيقيه لنقابه </a:t>
          </a:r>
          <a:endParaRPr lang="en-US" sz="2600" kern="1200" dirty="0">
            <a:latin typeface="Simplified Arabic" panose="02020603050405020304" pitchFamily="18" charset="-78"/>
            <a:cs typeface="Simplified Arabic" panose="02020603050405020304" pitchFamily="18" charset="-78"/>
          </a:endParaRPr>
        </a:p>
      </dsp:txBody>
      <dsp:txXfrm>
        <a:off x="45599" y="895041"/>
        <a:ext cx="2221749" cy="1678340"/>
      </dsp:txXfrm>
    </dsp:sp>
    <dsp:sp modelId="{9E896202-59C7-48D3-8792-B4E3B0E720AD}">
      <dsp:nvSpPr>
        <dsp:cNvPr id="0" name=""/>
        <dsp:cNvSpPr/>
      </dsp:nvSpPr>
      <dsp:spPr>
        <a:xfrm>
          <a:off x="5330" y="2573381"/>
          <a:ext cx="2302287" cy="739001"/>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0" rIns="41910" bIns="0" numCol="1" spcCol="1270" anchor="ctr" anchorCtr="0">
          <a:noAutofit/>
        </a:bodyPr>
        <a:lstStyle/>
        <a:p>
          <a:pPr marL="0" lvl="0" indent="0" algn="r" defTabSz="1466850" rtl="1">
            <a:lnSpc>
              <a:spcPct val="90000"/>
            </a:lnSpc>
            <a:spcBef>
              <a:spcPct val="0"/>
            </a:spcBef>
            <a:spcAft>
              <a:spcPct val="35000"/>
            </a:spcAft>
            <a:buNone/>
          </a:pPr>
          <a:r>
            <a:rPr lang="ar-SA" sz="3300" b="1" kern="1200" dirty="0">
              <a:latin typeface="Simplified Arabic" panose="02020603050405020304" pitchFamily="18" charset="-78"/>
              <a:cs typeface="Simplified Arabic" panose="02020603050405020304" pitchFamily="18" charset="-78"/>
            </a:rPr>
            <a:t>الجماهيريه</a:t>
          </a:r>
          <a:r>
            <a:rPr lang="ar-SA" sz="3300" kern="1200" dirty="0">
              <a:latin typeface="Simplified Arabic" panose="02020603050405020304" pitchFamily="18" charset="-78"/>
              <a:cs typeface="Simplified Arabic" panose="02020603050405020304" pitchFamily="18" charset="-78"/>
            </a:rPr>
            <a:t> </a:t>
          </a:r>
          <a:endParaRPr lang="en-US" sz="3300" kern="1200" dirty="0">
            <a:latin typeface="Simplified Arabic" panose="02020603050405020304" pitchFamily="18" charset="-78"/>
            <a:cs typeface="Simplified Arabic" panose="02020603050405020304" pitchFamily="18" charset="-78"/>
          </a:endParaRPr>
        </a:p>
      </dsp:txBody>
      <dsp:txXfrm>
        <a:off x="5330" y="2573381"/>
        <a:ext cx="1621329" cy="739001"/>
      </dsp:txXfrm>
    </dsp:sp>
    <dsp:sp modelId="{532CA5F2-D6BB-418F-AF43-B0E6F7F233BF}">
      <dsp:nvSpPr>
        <dsp:cNvPr id="0" name=""/>
        <dsp:cNvSpPr/>
      </dsp:nvSpPr>
      <dsp:spPr>
        <a:xfrm>
          <a:off x="1691787" y="2690765"/>
          <a:ext cx="805800" cy="805800"/>
        </a:xfrm>
        <a:prstGeom prst="ellipse">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2986BE-7E0A-4C34-AAC9-167BE00B800C}">
      <dsp:nvSpPr>
        <dsp:cNvPr id="0" name=""/>
        <dsp:cNvSpPr/>
      </dsp:nvSpPr>
      <dsp:spPr>
        <a:xfrm>
          <a:off x="2697220" y="854772"/>
          <a:ext cx="2302287" cy="1718609"/>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3">
              <a:hueOff val="5812304"/>
              <a:satOff val="-18573"/>
              <a:lumOff val="-47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99060" rIns="33020" bIns="33020" numCol="1" spcCol="1270" anchor="t" anchorCtr="0">
          <a:noAutofit/>
        </a:bodyPr>
        <a:lstStyle/>
        <a:p>
          <a:pPr marL="228600" lvl="1" indent="-228600" algn="r" defTabSz="1155700" rtl="1">
            <a:lnSpc>
              <a:spcPct val="90000"/>
            </a:lnSpc>
            <a:spcBef>
              <a:spcPct val="0"/>
            </a:spcBef>
            <a:spcAft>
              <a:spcPct val="15000"/>
            </a:spcAft>
            <a:buChar char="•"/>
          </a:pPr>
          <a:r>
            <a:rPr lang="ar-SA" sz="2600" kern="1200" dirty="0">
              <a:latin typeface="Simplified Arabic" panose="02020603050405020304" pitchFamily="18" charset="-78"/>
              <a:cs typeface="Simplified Arabic" panose="02020603050405020304" pitchFamily="18" charset="-78"/>
            </a:rPr>
            <a:t>صاحبة القرار واساسه</a:t>
          </a:r>
          <a:endParaRPr lang="en-US" sz="2600" kern="1200" dirty="0">
            <a:latin typeface="Simplified Arabic" panose="02020603050405020304" pitchFamily="18" charset="-78"/>
            <a:cs typeface="Simplified Arabic" panose="02020603050405020304" pitchFamily="18" charset="-78"/>
          </a:endParaRPr>
        </a:p>
      </dsp:txBody>
      <dsp:txXfrm>
        <a:off x="2737489" y="895041"/>
        <a:ext cx="2221749" cy="1678340"/>
      </dsp:txXfrm>
    </dsp:sp>
    <dsp:sp modelId="{F0BA0B51-3894-4688-8466-2678475FD5EC}">
      <dsp:nvSpPr>
        <dsp:cNvPr id="0" name=""/>
        <dsp:cNvSpPr/>
      </dsp:nvSpPr>
      <dsp:spPr>
        <a:xfrm>
          <a:off x="2697220" y="2573381"/>
          <a:ext cx="2302287" cy="739001"/>
        </a:xfrm>
        <a:prstGeom prst="rect">
          <a:avLst/>
        </a:prstGeom>
        <a:solidFill>
          <a:schemeClr val="accent3">
            <a:hueOff val="5812304"/>
            <a:satOff val="-18573"/>
            <a:lumOff val="-4706"/>
            <a:alphaOff val="0"/>
          </a:schemeClr>
        </a:solidFill>
        <a:ln w="25400" cap="flat" cmpd="sng" algn="ctr">
          <a:solidFill>
            <a:schemeClr val="accent3">
              <a:hueOff val="5812304"/>
              <a:satOff val="-18573"/>
              <a:lumOff val="-470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0" rIns="41910" bIns="0" numCol="1" spcCol="1270" anchor="ctr" anchorCtr="0">
          <a:noAutofit/>
        </a:bodyPr>
        <a:lstStyle/>
        <a:p>
          <a:pPr marL="0" lvl="0" indent="0" algn="r" defTabSz="1466850" rtl="1">
            <a:lnSpc>
              <a:spcPct val="90000"/>
            </a:lnSpc>
            <a:spcBef>
              <a:spcPct val="0"/>
            </a:spcBef>
            <a:spcAft>
              <a:spcPct val="35000"/>
            </a:spcAft>
            <a:buNone/>
          </a:pPr>
          <a:r>
            <a:rPr lang="ar-SA" sz="3300" kern="1200" dirty="0">
              <a:latin typeface="Simplified Arabic" panose="02020603050405020304" pitchFamily="18" charset="-78"/>
              <a:cs typeface="Simplified Arabic" panose="02020603050405020304" pitchFamily="18" charset="-78"/>
            </a:rPr>
            <a:t>الديمقراطيه </a:t>
          </a:r>
          <a:endParaRPr lang="en-US" sz="3300" kern="1200" dirty="0">
            <a:latin typeface="Simplified Arabic" panose="02020603050405020304" pitchFamily="18" charset="-78"/>
            <a:cs typeface="Simplified Arabic" panose="02020603050405020304" pitchFamily="18" charset="-78"/>
          </a:endParaRPr>
        </a:p>
      </dsp:txBody>
      <dsp:txXfrm>
        <a:off x="2697220" y="2573381"/>
        <a:ext cx="1621329" cy="739001"/>
      </dsp:txXfrm>
    </dsp:sp>
    <dsp:sp modelId="{62941F9F-0004-4E45-9795-7DA8744148AB}">
      <dsp:nvSpPr>
        <dsp:cNvPr id="0" name=""/>
        <dsp:cNvSpPr/>
      </dsp:nvSpPr>
      <dsp:spPr>
        <a:xfrm>
          <a:off x="4383678" y="2690765"/>
          <a:ext cx="805800" cy="805800"/>
        </a:xfrm>
        <a:prstGeom prst="ellipse">
          <a:avLst/>
        </a:prstGeom>
        <a:solidFill>
          <a:schemeClr val="accent3">
            <a:tint val="40000"/>
            <a:alpha val="90000"/>
            <a:hueOff val="6385567"/>
            <a:satOff val="-26549"/>
            <a:lumOff val="-2243"/>
            <a:alphaOff val="0"/>
          </a:schemeClr>
        </a:solidFill>
        <a:ln w="25400" cap="flat" cmpd="sng" algn="ctr">
          <a:solidFill>
            <a:schemeClr val="accent3">
              <a:tint val="40000"/>
              <a:alpha val="90000"/>
              <a:hueOff val="6385567"/>
              <a:satOff val="-26549"/>
              <a:lumOff val="-2243"/>
              <a:alphaOff val="0"/>
            </a:schemeClr>
          </a:solidFill>
          <a:prstDash val="solid"/>
        </a:ln>
        <a:effectLst/>
      </dsp:spPr>
      <dsp:style>
        <a:lnRef idx="2">
          <a:scrgbClr r="0" g="0" b="0"/>
        </a:lnRef>
        <a:fillRef idx="1">
          <a:scrgbClr r="0" g="0" b="0"/>
        </a:fillRef>
        <a:effectRef idx="0">
          <a:scrgbClr r="0" g="0" b="0"/>
        </a:effectRef>
        <a:fontRef idx="minor"/>
      </dsp:style>
    </dsp:sp>
    <dsp:sp modelId="{AFF7F3D2-1D67-4DC5-89AF-C04F37393155}">
      <dsp:nvSpPr>
        <dsp:cNvPr id="0" name=""/>
        <dsp:cNvSpPr/>
      </dsp:nvSpPr>
      <dsp:spPr>
        <a:xfrm>
          <a:off x="5389111" y="854772"/>
          <a:ext cx="2302287" cy="1718609"/>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3">
              <a:hueOff val="11624607"/>
              <a:satOff val="-37145"/>
              <a:lumOff val="-941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99060" rIns="33020" bIns="33020" numCol="1" spcCol="1270" anchor="t" anchorCtr="0">
          <a:noAutofit/>
        </a:bodyPr>
        <a:lstStyle/>
        <a:p>
          <a:pPr marL="228600" lvl="1" indent="-228600" algn="r" defTabSz="1155700" rtl="1">
            <a:lnSpc>
              <a:spcPct val="90000"/>
            </a:lnSpc>
            <a:spcBef>
              <a:spcPct val="0"/>
            </a:spcBef>
            <a:spcAft>
              <a:spcPct val="15000"/>
            </a:spcAft>
            <a:buChar char="•"/>
          </a:pPr>
          <a:r>
            <a:rPr lang="ar-SA" sz="2600" kern="1200" dirty="0">
              <a:latin typeface="Simplified Arabic" panose="02020603050405020304" pitchFamily="18" charset="-78"/>
              <a:cs typeface="Simplified Arabic" panose="02020603050405020304" pitchFamily="18" charset="-78"/>
            </a:rPr>
            <a:t>لحمايتها من أي تدخل وتاثير </a:t>
          </a:r>
          <a:endParaRPr lang="en-US" sz="2600" kern="1200" dirty="0">
            <a:latin typeface="Simplified Arabic" panose="02020603050405020304" pitchFamily="18" charset="-78"/>
            <a:cs typeface="Simplified Arabic" panose="02020603050405020304" pitchFamily="18" charset="-78"/>
          </a:endParaRPr>
        </a:p>
      </dsp:txBody>
      <dsp:txXfrm>
        <a:off x="5429380" y="895041"/>
        <a:ext cx="2221749" cy="1678340"/>
      </dsp:txXfrm>
    </dsp:sp>
    <dsp:sp modelId="{6FE2FD62-3AE0-4578-80F5-CFC38CFF4189}">
      <dsp:nvSpPr>
        <dsp:cNvPr id="0" name=""/>
        <dsp:cNvSpPr/>
      </dsp:nvSpPr>
      <dsp:spPr>
        <a:xfrm>
          <a:off x="5389111" y="2573381"/>
          <a:ext cx="2302287" cy="739001"/>
        </a:xfrm>
        <a:prstGeom prst="rect">
          <a:avLst/>
        </a:prstGeom>
        <a:solidFill>
          <a:schemeClr val="accent3">
            <a:hueOff val="11624607"/>
            <a:satOff val="-37145"/>
            <a:lumOff val="-9412"/>
            <a:alphaOff val="0"/>
          </a:schemeClr>
        </a:solidFill>
        <a:ln w="25400" cap="flat" cmpd="sng" algn="ctr">
          <a:solidFill>
            <a:schemeClr val="accent3">
              <a:hueOff val="11624607"/>
              <a:satOff val="-37145"/>
              <a:lumOff val="-941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0" rIns="41910" bIns="0" numCol="1" spcCol="1270" anchor="ctr" anchorCtr="0">
          <a:noAutofit/>
        </a:bodyPr>
        <a:lstStyle/>
        <a:p>
          <a:pPr marL="0" lvl="0" indent="0" algn="r" defTabSz="1466850" rtl="1">
            <a:lnSpc>
              <a:spcPct val="90000"/>
            </a:lnSpc>
            <a:spcBef>
              <a:spcPct val="0"/>
            </a:spcBef>
            <a:spcAft>
              <a:spcPct val="35000"/>
            </a:spcAft>
            <a:buNone/>
          </a:pPr>
          <a:r>
            <a:rPr lang="ar-SA" sz="3300" kern="1200" dirty="0">
              <a:latin typeface="Simplified Arabic" panose="02020603050405020304" pitchFamily="18" charset="-78"/>
              <a:cs typeface="Simplified Arabic" panose="02020603050405020304" pitchFamily="18" charset="-78"/>
            </a:rPr>
            <a:t>الاستقلالية </a:t>
          </a:r>
          <a:endParaRPr lang="en-US" sz="3300" kern="1200" dirty="0">
            <a:latin typeface="Simplified Arabic" panose="02020603050405020304" pitchFamily="18" charset="-78"/>
            <a:cs typeface="Simplified Arabic" panose="02020603050405020304" pitchFamily="18" charset="-78"/>
          </a:endParaRPr>
        </a:p>
      </dsp:txBody>
      <dsp:txXfrm>
        <a:off x="5389111" y="2573381"/>
        <a:ext cx="1621329" cy="739001"/>
      </dsp:txXfrm>
    </dsp:sp>
    <dsp:sp modelId="{3B535C97-3B9E-4EC2-BDAE-98EFDDC8C95A}">
      <dsp:nvSpPr>
        <dsp:cNvPr id="0" name=""/>
        <dsp:cNvSpPr/>
      </dsp:nvSpPr>
      <dsp:spPr>
        <a:xfrm>
          <a:off x="7075568" y="2690765"/>
          <a:ext cx="805800" cy="805800"/>
        </a:xfrm>
        <a:prstGeom prst="ellipse">
          <a:avLst/>
        </a:prstGeom>
        <a:solidFill>
          <a:schemeClr val="accent3">
            <a:tint val="40000"/>
            <a:alpha val="90000"/>
            <a:hueOff val="12771134"/>
            <a:satOff val="-53098"/>
            <a:lumOff val="-4485"/>
            <a:alphaOff val="0"/>
          </a:schemeClr>
        </a:solidFill>
        <a:ln w="25400" cap="flat" cmpd="sng" algn="ctr">
          <a:solidFill>
            <a:schemeClr val="accent3">
              <a:tint val="40000"/>
              <a:alpha val="90000"/>
              <a:hueOff val="12771134"/>
              <a:satOff val="-53098"/>
              <a:lumOff val="-4485"/>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bList2#1">
  <dgm:title val=""/>
  <dgm:desc val=""/>
  <dgm:catLst>
    <dgm:cat type="list" pri="7000"/>
    <dgm:cat type="convert" pri="16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7DAA394-F1EA-41FB-8024-41FCED21A0CD}" type="datetimeFigureOut">
              <a:rPr lang="en-US" smtClean="0"/>
              <a:pPr/>
              <a:t>9/8/2019</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3D93A6B-12FF-450F-AFCB-31B2930ECE8B}" type="slidenum">
              <a:rPr lang="en-US" smtClean="0"/>
              <a:pPr/>
              <a:t>‹#›</a:t>
            </a:fld>
            <a:endParaRPr lang="en-US"/>
          </a:p>
        </p:txBody>
      </p:sp>
    </p:spTree>
    <p:extLst>
      <p:ext uri="{BB962C8B-B14F-4D97-AF65-F5344CB8AC3E}">
        <p14:creationId xmlns:p14="http://schemas.microsoft.com/office/powerpoint/2010/main" val="2974882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0E18F7-E599-41C1-86F0-A48466C7FA59}" type="slidenum">
              <a:rPr lang="en-US" smtClean="0"/>
              <a:pPr/>
              <a:t>1</a:t>
            </a:fld>
            <a:endParaRPr lang="en-US" dirty="0"/>
          </a:p>
        </p:txBody>
      </p:sp>
    </p:spTree>
    <p:extLst>
      <p:ext uri="{BB962C8B-B14F-4D97-AF65-F5344CB8AC3E}">
        <p14:creationId xmlns:p14="http://schemas.microsoft.com/office/powerpoint/2010/main" val="1414167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B62A370B-A4B4-4D2C-B942-65E79642FAE7}" type="slidenum">
              <a:rPr lang="ar-SA" smtClean="0">
                <a:latin typeface="Times New Roman" pitchFamily="26" charset="0"/>
                <a:cs typeface="Times New Roman" pitchFamily="26" charset="0"/>
              </a:rPr>
              <a:pPr/>
              <a:t>2</a:t>
            </a:fld>
            <a:endParaRPr lang="en-US">
              <a:latin typeface="Times New Roman" pitchFamily="26" charset="0"/>
              <a:cs typeface="Times New Roman" pitchFamily="26"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GB">
              <a:latin typeface="Times New Roman" pitchFamily="26"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8489C27-D46B-46E4-9FEB-F85C041DE1A1}" type="datetimeFigureOut">
              <a:rPr lang="en-US" smtClean="0"/>
              <a:pPr/>
              <a:t>9/8/2019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1042B23-30A4-4930-9DD9-746943C9D39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489C27-D46B-46E4-9FEB-F85C041DE1A1}" type="datetimeFigureOut">
              <a:rPr lang="en-US" smtClean="0"/>
              <a:pPr/>
              <a:t>9/8/2019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42B23-30A4-4930-9DD9-746943C9D3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489C27-D46B-46E4-9FEB-F85C041DE1A1}" type="datetimeFigureOut">
              <a:rPr lang="en-US" smtClean="0"/>
              <a:pPr/>
              <a:t>9/8/2019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42B23-30A4-4930-9DD9-746943C9D39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8489C27-D46B-46E4-9FEB-F85C041DE1A1}" type="datetimeFigureOut">
              <a:rPr lang="en-US" smtClean="0"/>
              <a:pPr/>
              <a:t>9/8/2019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42B23-30A4-4930-9DD9-746943C9D390}"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8489C27-D46B-46E4-9FEB-F85C041DE1A1}" type="datetimeFigureOut">
              <a:rPr lang="en-US" smtClean="0"/>
              <a:pPr/>
              <a:t>9/8/2019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042B23-30A4-4930-9DD9-746943C9D39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8489C27-D46B-46E4-9FEB-F85C041DE1A1}" type="datetimeFigureOut">
              <a:rPr lang="en-US" smtClean="0"/>
              <a:pPr/>
              <a:t>9/8/2019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042B23-30A4-4930-9DD9-746943C9D390}"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8489C27-D46B-46E4-9FEB-F85C041DE1A1}" type="datetimeFigureOut">
              <a:rPr lang="en-US" smtClean="0"/>
              <a:pPr/>
              <a:t>9/8/2019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042B23-30A4-4930-9DD9-746943C9D39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8489C27-D46B-46E4-9FEB-F85C041DE1A1}" type="datetimeFigureOut">
              <a:rPr lang="en-US" smtClean="0"/>
              <a:pPr/>
              <a:t>9/8/2019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042B23-30A4-4930-9DD9-746943C9D390}"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89C27-D46B-46E4-9FEB-F85C041DE1A1}" type="datetimeFigureOut">
              <a:rPr lang="en-US" smtClean="0"/>
              <a:pPr/>
              <a:t>9/8/2019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042B23-30A4-4930-9DD9-746943C9D39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F8489C27-D46B-46E4-9FEB-F85C041DE1A1}" type="datetimeFigureOut">
              <a:rPr lang="en-US" smtClean="0"/>
              <a:pPr/>
              <a:t>9/8/2019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042B23-30A4-4930-9DD9-746943C9D39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8489C27-D46B-46E4-9FEB-F85C041DE1A1}" type="datetimeFigureOut">
              <a:rPr lang="en-US" smtClean="0"/>
              <a:pPr/>
              <a:t>9/8/2019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1042B23-30A4-4930-9DD9-746943C9D39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8489C27-D46B-46E4-9FEB-F85C041DE1A1}" type="datetimeFigureOut">
              <a:rPr lang="en-US" smtClean="0"/>
              <a:pPr/>
              <a:t>9/8/2019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1042B23-30A4-4930-9DD9-746943C9D39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9.wmf"/><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9.wmf"/><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8.jpe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12155" y="2783793"/>
            <a:ext cx="5105400" cy="609600"/>
          </a:xfrm>
        </p:spPr>
        <p:txBody>
          <a:bodyPr>
            <a:noAutofit/>
          </a:bodyPr>
          <a:lstStyle/>
          <a:p>
            <a:pPr algn="ctr"/>
            <a:r>
              <a:rPr lang="ar-SA" sz="4400" b="1" dirty="0">
                <a:solidFill>
                  <a:srgbClr val="FF0000"/>
                </a:solidFill>
                <a:latin typeface="Simplified Arabic" panose="02020603050405020304" pitchFamily="18" charset="-78"/>
                <a:cs typeface="Simplified Arabic" pitchFamily="18" charset="-78"/>
              </a:rPr>
              <a:t>ألف باء الحركة النقابية </a:t>
            </a:r>
            <a:endParaRPr lang="en-US" sz="4400" b="1" dirty="0">
              <a:solidFill>
                <a:srgbClr val="FF0000"/>
              </a:solidFill>
              <a:latin typeface="Simplified Arabic" panose="02020603050405020304" pitchFamily="18" charset="-78"/>
              <a:cs typeface="Simplified Arabic" pitchFamily="18" charset="-78"/>
            </a:endParaRP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9" y="6629400"/>
            <a:ext cx="9158289" cy="27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9239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371600" y="533400"/>
            <a:ext cx="7239000" cy="91440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SA" dirty="0">
                <a:solidFill>
                  <a:srgbClr val="FF0000"/>
                </a:solidFill>
                <a:latin typeface="Simplified Arabic" pitchFamily="18" charset="-78"/>
                <a:cs typeface="Simplified Arabic" pitchFamily="18" charset="-78"/>
              </a:rPr>
              <a:t>لماذا تكون النقابات ديمقراطية؟</a:t>
            </a:r>
            <a:endParaRPr lang="en-US" dirty="0">
              <a:solidFill>
                <a:srgbClr val="FF0000"/>
              </a:solidFill>
              <a:latin typeface="Simplified Arabic" pitchFamily="18" charset="-78"/>
              <a:cs typeface="Simplified Arabic" pitchFamily="18" charset="-78"/>
            </a:endParaRPr>
          </a:p>
        </p:txBody>
      </p:sp>
      <p:sp>
        <p:nvSpPr>
          <p:cNvPr id="3" name="Content Placeholder 2"/>
          <p:cNvSpPr txBox="1">
            <a:spLocks/>
          </p:cNvSpPr>
          <p:nvPr/>
        </p:nvSpPr>
        <p:spPr>
          <a:xfrm>
            <a:off x="457200" y="1412776"/>
            <a:ext cx="8458200" cy="5181600"/>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r>
              <a:rPr lang="ar-SA" sz="2800" dirty="0">
                <a:latin typeface="Simplified Arabic" panose="02020603050405020304" pitchFamily="18" charset="-78"/>
                <a:cs typeface="Simplified Arabic" panose="02020603050405020304" pitchFamily="18" charset="-78"/>
              </a:rPr>
              <a:t>يتطلب التغيير </a:t>
            </a:r>
            <a:r>
              <a:rPr lang="ar-SA" sz="2800" dirty="0" err="1">
                <a:latin typeface="Simplified Arabic" panose="02020603050405020304" pitchFamily="18" charset="-78"/>
                <a:cs typeface="Simplified Arabic" panose="02020603050405020304" pitchFamily="18" charset="-78"/>
              </a:rPr>
              <a:t>الإجتماعي</a:t>
            </a:r>
            <a:r>
              <a:rPr lang="ar-SA" sz="2800" dirty="0">
                <a:latin typeface="Simplified Arabic" panose="02020603050405020304" pitchFamily="18" charset="-78"/>
                <a:cs typeface="Simplified Arabic" panose="02020603050405020304" pitchFamily="18" charset="-78"/>
              </a:rPr>
              <a:t> أيضاً تغيير في المنظمات النقابية ذاتها ومن خلالها، فالديمقراطية ليست مجرد هيئات برلمانية فحسب.. فالديمقراطية السياسية </a:t>
            </a:r>
            <a:r>
              <a:rPr lang="ar-SA" sz="2800" dirty="0" err="1">
                <a:latin typeface="Simplified Arabic" panose="02020603050405020304" pitchFamily="18" charset="-78"/>
                <a:cs typeface="Simplified Arabic" panose="02020603050405020304" pitchFamily="18" charset="-78"/>
              </a:rPr>
              <a:t>ينبغى</a:t>
            </a:r>
            <a:r>
              <a:rPr lang="ar-SA" sz="2800" dirty="0">
                <a:latin typeface="Simplified Arabic" panose="02020603050405020304" pitchFamily="18" charset="-78"/>
                <a:cs typeface="Simplified Arabic" panose="02020603050405020304" pitchFamily="18" charset="-78"/>
              </a:rPr>
              <a:t> ان تجد الدعم </a:t>
            </a:r>
            <a:r>
              <a:rPr lang="ar-SA" sz="2800" dirty="0" err="1">
                <a:latin typeface="Simplified Arabic" panose="02020603050405020304" pitchFamily="18" charset="-78"/>
                <a:cs typeface="Simplified Arabic" panose="02020603050405020304" pitchFamily="18" charset="-78"/>
              </a:rPr>
              <a:t>بالديمق</a:t>
            </a:r>
            <a:r>
              <a:rPr lang="ar-OM" sz="2800" dirty="0">
                <a:latin typeface="Simplified Arabic" panose="02020603050405020304" pitchFamily="18" charset="-78"/>
                <a:cs typeface="Simplified Arabic" panose="02020603050405020304" pitchFamily="18" charset="-78"/>
              </a:rPr>
              <a:t>ر</a:t>
            </a:r>
            <a:r>
              <a:rPr lang="ar-SA" sz="2800" dirty="0" err="1">
                <a:latin typeface="Simplified Arabic" panose="02020603050405020304" pitchFamily="18" charset="-78"/>
                <a:cs typeface="Simplified Arabic" panose="02020603050405020304" pitchFamily="18" charset="-78"/>
              </a:rPr>
              <a:t>اطية</a:t>
            </a:r>
            <a:r>
              <a:rPr lang="ar-SA" sz="2800" dirty="0">
                <a:latin typeface="Simplified Arabic" panose="02020603050405020304" pitchFamily="18" charset="-78"/>
                <a:cs typeface="Simplified Arabic" panose="02020603050405020304" pitchFamily="18" charset="-78"/>
              </a:rPr>
              <a:t> </a:t>
            </a:r>
            <a:r>
              <a:rPr lang="ar-SA" sz="2800" dirty="0" err="1">
                <a:latin typeface="Simplified Arabic" panose="02020603050405020304" pitchFamily="18" charset="-78"/>
                <a:cs typeface="Simplified Arabic" panose="02020603050405020304" pitchFamily="18" charset="-78"/>
              </a:rPr>
              <a:t>الإجتماعية</a:t>
            </a:r>
            <a:r>
              <a:rPr lang="ar-SA" sz="2800" dirty="0">
                <a:latin typeface="Simplified Arabic" panose="02020603050405020304" pitchFamily="18" charset="-78"/>
                <a:cs typeface="Simplified Arabic" panose="02020603050405020304" pitchFamily="18" charset="-78"/>
              </a:rPr>
              <a:t>، وهذا يعني بالتالي ان المنظمات بذاتها يجب ان تكون قادرة على تبنى المطالب التي ينشدها المجتمع ككل.</a:t>
            </a:r>
          </a:p>
          <a:p>
            <a:pPr algn="just" rtl="1"/>
            <a:r>
              <a:rPr lang="ar-SA" sz="2800" dirty="0">
                <a:latin typeface="Simplified Arabic" panose="02020603050405020304" pitchFamily="18" charset="-78"/>
                <a:cs typeface="Simplified Arabic" panose="02020603050405020304" pitchFamily="18" charset="-78"/>
              </a:rPr>
              <a:t>فليس كافياً على سبيل المثال ان تقوم المنظمة بالدفاع عن حقوق العمال ، بل يجب على العمال أنفسهم ان يدركوا حقوقهم وتكون لديهم القدرة على تحقيقها في حياتهم اليومية، أمام كل منظمة نقابية لا تأخذ في اعتبارها مجرد التعبير عن مطالب العمال ولكنها تهتم بممارسة الديمقراطية وهذا شرط أساسي للكفاءة، فالمنظمة التي تدار ديمقراطياً هي تلك المنظمة التي تعبر من خلالها عن الوزن الحقيقي لضمير اعضائها وهي قوة يعول ويعتمد عليها.</a:t>
            </a:r>
            <a:endParaRPr lang="en-US" sz="2800" dirty="0">
              <a:latin typeface="Simplified Arabic" panose="02020603050405020304" pitchFamily="18" charset="-78"/>
              <a:cs typeface="Simplified Arabic" panose="02020603050405020304" pitchFamily="18" charset="-78"/>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584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Scale>
                                      <p:cBhvr>
                                        <p:cTn id="12"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0" end="0"/>
                                            </p:txEl>
                                          </p:spTgt>
                                        </p:tgtEl>
                                        <p:attrNameLst>
                                          <p:attrName>ppt_x</p:attrName>
                                          <p:attrName>ppt_y</p:attrName>
                                        </p:attrNameLst>
                                      </p:cBhvr>
                                    </p:animMotion>
                                    <p:animEffect transition="in" filter="fade">
                                      <p:cBhvr>
                                        <p:cTn id="14" dur="1000"/>
                                        <p:tgtEl>
                                          <p:spTgt spid="3">
                                            <p:txEl>
                                              <p:pRg st="0" end="0"/>
                                            </p:txEl>
                                          </p:spTgt>
                                        </p:tgtEl>
                                      </p:cBhvr>
                                    </p:animEffect>
                                  </p:childTnLst>
                                </p:cTn>
                              </p:par>
                              <p:par>
                                <p:cTn id="15" presetID="5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Scale>
                                      <p:cBhvr>
                                        <p:cTn id="17"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3">
                                            <p:txEl>
                                              <p:pRg st="1" end="1"/>
                                            </p:txEl>
                                          </p:spTgt>
                                        </p:tgtEl>
                                        <p:attrNameLst>
                                          <p:attrName>ppt_x</p:attrName>
                                          <p:attrName>ppt_y</p:attrName>
                                        </p:attrNameLst>
                                      </p:cBhvr>
                                    </p:animMotion>
                                    <p:animEffect transition="in" filter="fade">
                                      <p:cBhvr>
                                        <p:cTn id="1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4"/>
          <p:cNvSpPr txBox="1">
            <a:spLocks/>
          </p:cNvSpPr>
          <p:nvPr/>
        </p:nvSpPr>
        <p:spPr>
          <a:xfrm>
            <a:off x="2057400" y="1215792"/>
            <a:ext cx="6781800" cy="701040"/>
          </a:xfrm>
          <a:prstGeom prst="rect">
            <a:avLst/>
          </a:prstGeom>
        </p:spPr>
        <p:txBody>
          <a:bodyPr>
            <a:normAutofit lnSpcReduction="10000"/>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SA" dirty="0">
                <a:solidFill>
                  <a:srgbClr val="FF0000"/>
                </a:solidFill>
                <a:latin typeface="Simplified Arabic" panose="02020603050405020304" pitchFamily="18" charset="-78"/>
                <a:cs typeface="Simplified Arabic" panose="02020603050405020304" pitchFamily="18" charset="-78"/>
              </a:rPr>
              <a:t>العمل</a:t>
            </a:r>
            <a:r>
              <a:rPr lang="ar-OM" dirty="0">
                <a:solidFill>
                  <a:srgbClr val="FF0000"/>
                </a:solidFill>
                <a:latin typeface="Simplified Arabic" panose="02020603050405020304" pitchFamily="18" charset="-78"/>
                <a:cs typeface="Simplified Arabic" panose="02020603050405020304" pitchFamily="18" charset="-78"/>
              </a:rPr>
              <a:t>:</a:t>
            </a:r>
            <a:r>
              <a:rPr lang="ar-SA" dirty="0">
                <a:solidFill>
                  <a:srgbClr val="FF0000"/>
                </a:solidFill>
                <a:latin typeface="Simplified Arabic" panose="02020603050405020304" pitchFamily="18" charset="-78"/>
                <a:cs typeface="Simplified Arabic" panose="02020603050405020304" pitchFamily="18" charset="-78"/>
              </a:rPr>
              <a:t> عملية اجتماعية</a:t>
            </a:r>
            <a:endParaRPr lang="en-US" dirty="0">
              <a:solidFill>
                <a:srgbClr val="FF0000"/>
              </a:solidFill>
              <a:latin typeface="Simplified Arabic" panose="02020603050405020304" pitchFamily="18" charset="-78"/>
              <a:cs typeface="Simplified Arabic" panose="02020603050405020304" pitchFamily="18" charset="-78"/>
            </a:endParaRPr>
          </a:p>
        </p:txBody>
      </p:sp>
      <p:sp>
        <p:nvSpPr>
          <p:cNvPr id="3" name="TextBox 7"/>
          <p:cNvSpPr txBox="1"/>
          <p:nvPr/>
        </p:nvSpPr>
        <p:spPr>
          <a:xfrm>
            <a:off x="990600" y="2354104"/>
            <a:ext cx="7391400" cy="3323987"/>
          </a:xfrm>
          <a:prstGeom prst="rect">
            <a:avLst/>
          </a:prstGeom>
          <a:noFill/>
        </p:spPr>
        <p:txBody>
          <a:bodyPr wrap="square" rtlCol="0">
            <a:spAutoFit/>
          </a:bodyPr>
          <a:lstStyle/>
          <a:p>
            <a:pPr marL="457200" indent="-457200" algn="just" rtl="1">
              <a:buFont typeface="Arial" pitchFamily="34" charset="0"/>
              <a:buChar char="•"/>
            </a:pPr>
            <a:r>
              <a:rPr lang="ar-OM" sz="3000" dirty="0">
                <a:latin typeface="Simplified Arabic" pitchFamily="18" charset="-78"/>
                <a:cs typeface="Simplified Arabic" pitchFamily="18" charset="-78"/>
              </a:rPr>
              <a:t>يشكل العمل مصدر رزق وعامل تطور للمجتمعات.</a:t>
            </a:r>
          </a:p>
          <a:p>
            <a:pPr marL="457200" indent="-457200" algn="just" rtl="1">
              <a:buFont typeface="Arial" pitchFamily="34" charset="0"/>
              <a:buChar char="•"/>
            </a:pPr>
            <a:endParaRPr lang="ar-OM" sz="3000" dirty="0">
              <a:latin typeface="Simplified Arabic" pitchFamily="18" charset="-78"/>
              <a:cs typeface="Simplified Arabic" pitchFamily="18" charset="-78"/>
            </a:endParaRPr>
          </a:p>
          <a:p>
            <a:pPr marL="457200" indent="-457200" algn="just" rtl="1">
              <a:buFont typeface="Arial" pitchFamily="34" charset="0"/>
              <a:buChar char="•"/>
            </a:pPr>
            <a:r>
              <a:rPr lang="ar-SA" sz="3000" dirty="0">
                <a:latin typeface="Simplified Arabic" pitchFamily="18" charset="-78"/>
                <a:cs typeface="Simplified Arabic" pitchFamily="18" charset="-78"/>
              </a:rPr>
              <a:t>على المجتمعات ان تعمل </a:t>
            </a:r>
            <a:r>
              <a:rPr lang="ar-SA" sz="3000" dirty="0">
                <a:solidFill>
                  <a:schemeClr val="accent3"/>
                </a:solidFill>
                <a:latin typeface="Simplified Arabic" pitchFamily="18" charset="-78"/>
                <a:cs typeface="Simplified Arabic" pitchFamily="18" charset="-78"/>
              </a:rPr>
              <a:t>لتأمين لقمة العيش والحفاظ على بقائها</a:t>
            </a:r>
            <a:r>
              <a:rPr lang="ar-SA" sz="3000" dirty="0">
                <a:latin typeface="Simplified Arabic" pitchFamily="18" charset="-78"/>
                <a:cs typeface="Simplified Arabic" pitchFamily="18" charset="-78"/>
              </a:rPr>
              <a:t> فعلى الناس ان يعملو من أجل غذائهم وإعالة أسرهم، وبهذه الوسيلة يشاركون في تنمية وتقدم مجتمعاتهم فالعمل فعالية اجتماعية بإمتياز وفي ذات الوقت فهو فعل تضامني.</a:t>
            </a: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22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Scale>
                                      <p:cBhvr>
                                        <p:cTn id="13"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3">
                                            <p:txEl>
                                              <p:pRg st="0" end="0"/>
                                            </p:txEl>
                                          </p:spTgt>
                                        </p:tgtEl>
                                        <p:attrNameLst>
                                          <p:attrName>ppt_x</p:attrName>
                                          <p:attrName>ppt_y</p:attrName>
                                        </p:attrNameLst>
                                      </p:cBhvr>
                                    </p:animMotion>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Scale>
                                      <p:cBhvr>
                                        <p:cTn id="20"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1" dur="1000" decel="50000" fill="hold">
                                          <p:stCondLst>
                                            <p:cond delay="0"/>
                                          </p:stCondLst>
                                        </p:cTn>
                                        <p:tgtEl>
                                          <p:spTgt spid="3">
                                            <p:txEl>
                                              <p:pRg st="2" end="2"/>
                                            </p:txEl>
                                          </p:spTgt>
                                        </p:tgtEl>
                                        <p:attrNameLst>
                                          <p:attrName>ppt_x</p:attrName>
                                          <p:attrName>ppt_y</p:attrName>
                                        </p:attrNameLst>
                                      </p:cBhvr>
                                    </p:animMotion>
                                    <p:animEffect transition="in" filter="fade">
                                      <p:cBhvr>
                                        <p:cTn id="2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04825" y="851445"/>
            <a:ext cx="7886700" cy="993379"/>
          </a:xfrm>
          <a:prstGeom prst="rect">
            <a:avLst/>
          </a:prstGeom>
        </p:spPr>
        <p:txBody>
          <a:bodyPr>
            <a:norm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SA" dirty="0">
                <a:solidFill>
                  <a:srgbClr val="FF0000"/>
                </a:solidFill>
                <a:latin typeface="Simplified Arabic" panose="02020603050405020304" pitchFamily="18" charset="-78"/>
                <a:cs typeface="Simplified Arabic" panose="02020603050405020304" pitchFamily="18" charset="-78"/>
              </a:rPr>
              <a:t>صاحب العمل</a:t>
            </a:r>
            <a:r>
              <a:rPr lang="ar-OM" dirty="0">
                <a:solidFill>
                  <a:srgbClr val="FF0000"/>
                </a:solidFill>
                <a:latin typeface="Simplified Arabic" panose="02020603050405020304" pitchFamily="18" charset="-78"/>
                <a:cs typeface="Simplified Arabic" panose="02020603050405020304" pitchFamily="18" charset="-78"/>
              </a:rPr>
              <a:t>: المالك والمدير</a:t>
            </a:r>
            <a:endParaRPr lang="en-US" dirty="0">
              <a:solidFill>
                <a:srgbClr val="FF0000"/>
              </a:solidFill>
              <a:latin typeface="Simplified Arabic" panose="02020603050405020304" pitchFamily="18" charset="-78"/>
              <a:cs typeface="Simplified Arabic" panose="02020603050405020304" pitchFamily="18" charset="-78"/>
            </a:endParaRPr>
          </a:p>
        </p:txBody>
      </p:sp>
      <p:sp>
        <p:nvSpPr>
          <p:cNvPr id="3" name="Content Placeholder 2"/>
          <p:cNvSpPr txBox="1">
            <a:spLocks/>
          </p:cNvSpPr>
          <p:nvPr/>
        </p:nvSpPr>
        <p:spPr>
          <a:xfrm>
            <a:off x="504825" y="1844824"/>
            <a:ext cx="8171631" cy="4608512"/>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buFont typeface="Wingdings 3"/>
              <a:buNone/>
            </a:pPr>
            <a:r>
              <a:rPr lang="ar-OM" sz="2400" dirty="0">
                <a:latin typeface="Simplified Arabic" pitchFamily="18" charset="-78"/>
                <a:cs typeface="Simplified Arabic" pitchFamily="18" charset="-78"/>
              </a:rPr>
              <a:t>حين يتطلب الأمر إيجاد وسائل الانتاج تدعو الحاجة الى الاستثمار بأقصى درجة.</a:t>
            </a:r>
          </a:p>
          <a:p>
            <a:pPr algn="just" rtl="1">
              <a:buFont typeface="Wingdings 3"/>
              <a:buNone/>
            </a:pPr>
            <a:endParaRPr lang="ar-OM" sz="2400" dirty="0">
              <a:latin typeface="Simplified Arabic" pitchFamily="18" charset="-78"/>
              <a:cs typeface="Simplified Arabic" pitchFamily="18" charset="-78"/>
            </a:endParaRPr>
          </a:p>
          <a:p>
            <a:pPr algn="just" rtl="1">
              <a:buFont typeface="Wingdings 3"/>
              <a:buNone/>
            </a:pPr>
            <a:r>
              <a:rPr lang="ar-OM" sz="2400" dirty="0">
                <a:solidFill>
                  <a:schemeClr val="accent4">
                    <a:lumMod val="60000"/>
                    <a:lumOff val="40000"/>
                  </a:schemeClr>
                </a:solidFill>
                <a:latin typeface="Simplified Arabic" pitchFamily="18" charset="-78"/>
                <a:cs typeface="Simplified Arabic" pitchFamily="18" charset="-78"/>
              </a:rPr>
              <a:t>صاحب العمل:</a:t>
            </a:r>
            <a:r>
              <a:rPr lang="ar-OM" sz="2400" dirty="0">
                <a:latin typeface="Simplified Arabic" pitchFamily="18" charset="-78"/>
                <a:cs typeface="Simplified Arabic" pitchFamily="18" charset="-78"/>
              </a:rPr>
              <a:t> هو الكيان الذي يأخذ على عاتقه مسئولية مباشرة في إدارة وتسيير الشركة بصرف النظر عن كونه </a:t>
            </a:r>
            <a:r>
              <a:rPr lang="ar-OM" sz="2400" dirty="0" err="1">
                <a:latin typeface="Simplified Arabic" pitchFamily="18" charset="-78"/>
                <a:cs typeface="Simplified Arabic" pitchFamily="18" charset="-78"/>
              </a:rPr>
              <a:t>مسئوولا</a:t>
            </a:r>
            <a:r>
              <a:rPr lang="ar-OM" sz="2400" dirty="0">
                <a:latin typeface="Simplified Arabic" pitchFamily="18" charset="-78"/>
                <a:cs typeface="Simplified Arabic" pitchFamily="18" charset="-78"/>
              </a:rPr>
              <a:t> أمام عدة مالكين أو مالك فرد أو هو نفسه مالك المؤسسة أو المشروع.</a:t>
            </a:r>
          </a:p>
          <a:p>
            <a:pPr algn="just" rtl="1">
              <a:buFont typeface="Wingdings 3"/>
              <a:buNone/>
            </a:pPr>
            <a:r>
              <a:rPr lang="ar-OM" sz="2400" dirty="0">
                <a:latin typeface="Simplified Arabic" pitchFamily="18" charset="-78"/>
                <a:cs typeface="Simplified Arabic" pitchFamily="18" charset="-78"/>
              </a:rPr>
              <a:t>ليس بإمكان أصحاب الأعمال القيام بالعمل لمجرد أن لديهم رأس المال .... </a:t>
            </a:r>
          </a:p>
          <a:p>
            <a:pPr algn="just" rtl="1">
              <a:buFont typeface="Wingdings 3"/>
              <a:buNone/>
            </a:pPr>
            <a:endParaRPr lang="ar-OM" sz="2400" dirty="0">
              <a:latin typeface="Simplified Arabic" pitchFamily="18" charset="-78"/>
              <a:cs typeface="Simplified Arabic" pitchFamily="18" charset="-78"/>
            </a:endParaRPr>
          </a:p>
          <a:p>
            <a:pPr algn="just" rtl="1">
              <a:buFont typeface="Wingdings 3"/>
              <a:buNone/>
            </a:pPr>
            <a:r>
              <a:rPr lang="ar-SA" sz="2400" dirty="0">
                <a:latin typeface="Simplified Arabic" pitchFamily="18" charset="-78"/>
                <a:cs typeface="Simplified Arabic" pitchFamily="18" charset="-78"/>
              </a:rPr>
              <a:t>يقوم أصحاب الأعمال تأجير ذلك العامل الذي يؤجر قوة عمله مقابل كسب عيشه، ويكون بين العامل وصاحب العمل عقد عمل رسمي أو غيره تحدد فيه نوع العلاقة بين الطرفين ويشمل مدة العقد لفترة محددة أو غير</a:t>
            </a:r>
            <a:r>
              <a:rPr lang="ar-OM" sz="2400" dirty="0">
                <a:latin typeface="Simplified Arabic" pitchFamily="18" charset="-78"/>
                <a:cs typeface="Simplified Arabic" pitchFamily="18" charset="-78"/>
              </a:rPr>
              <a:t> </a:t>
            </a:r>
            <a:r>
              <a:rPr lang="ar-SA" sz="2400" dirty="0">
                <a:latin typeface="Simplified Arabic" pitchFamily="18" charset="-78"/>
                <a:cs typeface="Simplified Arabic" pitchFamily="18" charset="-78"/>
              </a:rPr>
              <a:t>محددة بقبول الطرفين العامل من جهة وصاحب العمل من جهة أخرى.</a:t>
            </a: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2245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200400" y="822326"/>
            <a:ext cx="5314950" cy="854074"/>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SA" dirty="0">
                <a:solidFill>
                  <a:srgbClr val="FF0000"/>
                </a:solidFill>
                <a:latin typeface="Simplified Arabic" panose="02020603050405020304" pitchFamily="18" charset="-78"/>
                <a:cs typeface="Simplified Arabic" panose="02020603050405020304" pitchFamily="18" charset="-78"/>
              </a:rPr>
              <a:t>العامل</a:t>
            </a:r>
            <a:r>
              <a:rPr lang="ar-OM" dirty="0">
                <a:solidFill>
                  <a:srgbClr val="FF0000"/>
                </a:solidFill>
                <a:latin typeface="Simplified Arabic" panose="02020603050405020304" pitchFamily="18" charset="-78"/>
                <a:cs typeface="Simplified Arabic" panose="02020603050405020304" pitchFamily="18" charset="-78"/>
              </a:rPr>
              <a:t>: كل شخص يعمل بأجر</a:t>
            </a:r>
            <a:endParaRPr lang="en-US" dirty="0">
              <a:solidFill>
                <a:srgbClr val="FF0000"/>
              </a:solidFill>
              <a:latin typeface="Simplified Arabic" panose="02020603050405020304" pitchFamily="18" charset="-78"/>
              <a:cs typeface="Simplified Arabic" panose="02020603050405020304" pitchFamily="18" charset="-78"/>
            </a:endParaRPr>
          </a:p>
        </p:txBody>
      </p:sp>
      <p:sp>
        <p:nvSpPr>
          <p:cNvPr id="3" name="Content Placeholder 2"/>
          <p:cNvSpPr txBox="1">
            <a:spLocks/>
          </p:cNvSpPr>
          <p:nvPr/>
        </p:nvSpPr>
        <p:spPr>
          <a:xfrm>
            <a:off x="628650" y="2282825"/>
            <a:ext cx="7886700" cy="3127375"/>
          </a:xfrm>
          <a:prstGeom prst="rect">
            <a:avLst/>
          </a:prstGeom>
        </p:spPr>
        <p:txBody>
          <a:bodyPr>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r>
              <a:rPr lang="ar-OM" sz="3000" dirty="0">
                <a:latin typeface="Simplified Arabic" pitchFamily="18" charset="-78"/>
                <a:cs typeface="Simplified Arabic" pitchFamily="18" charset="-78"/>
              </a:rPr>
              <a:t>العامل </a:t>
            </a:r>
            <a:r>
              <a:rPr lang="ar-SA" sz="3000" dirty="0">
                <a:latin typeface="Simplified Arabic" pitchFamily="18" charset="-78"/>
                <a:cs typeface="Simplified Arabic" pitchFamily="18" charset="-78"/>
              </a:rPr>
              <a:t>هو أي شخص يدخل في علاقة عمل مع طرف أخر بموجب عقد عمل بالمعنى الواسع للكلمة ، مهما كانت طبيعة الأعمال والواجبات التي اتفق على تأديتها.. </a:t>
            </a:r>
            <a:endParaRPr lang="ar-OM" sz="3000" dirty="0">
              <a:latin typeface="Simplified Arabic" pitchFamily="18" charset="-78"/>
              <a:cs typeface="Simplified Arabic" pitchFamily="18" charset="-78"/>
            </a:endParaRPr>
          </a:p>
          <a:p>
            <a:pPr algn="just" rtl="1"/>
            <a:r>
              <a:rPr lang="ar-OM" sz="3000" dirty="0">
                <a:latin typeface="Simplified Arabic" pitchFamily="18" charset="-78"/>
                <a:cs typeface="Simplified Arabic" pitchFamily="18" charset="-78"/>
              </a:rPr>
              <a:t>من الناحية النظرية فإن عقد العمل يبنى على علاقة متكافئة بين شخصين متساويين ولكن في الواقع والحقيقة غالبا ما يكون الأمر بعيدا عن ذلك.</a:t>
            </a:r>
            <a:endParaRPr lang="en-US" sz="3000" dirty="0">
              <a:latin typeface="Simplified Arabic" pitchFamily="18" charset="-78"/>
              <a:cs typeface="Simplified Arabic" pitchFamily="18" charset="-78"/>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6721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7" presetClass="entr" presetSubtype="1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895599" y="624753"/>
            <a:ext cx="5819775" cy="746847"/>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SA" dirty="0">
                <a:solidFill>
                  <a:srgbClr val="FF0000"/>
                </a:solidFill>
                <a:latin typeface="Simplified Arabic" pitchFamily="18" charset="-78"/>
                <a:cs typeface="Simplified Arabic" pitchFamily="18" charset="-78"/>
              </a:rPr>
              <a:t>معاً للتعبير عن أرائنا المشتركة: </a:t>
            </a:r>
            <a:endParaRPr lang="en-US" dirty="0">
              <a:solidFill>
                <a:srgbClr val="FF0000"/>
              </a:solidFill>
              <a:latin typeface="Simplified Arabic" pitchFamily="18" charset="-78"/>
              <a:cs typeface="Simplified Arabic" pitchFamily="18" charset="-78"/>
            </a:endParaRPr>
          </a:p>
        </p:txBody>
      </p:sp>
      <p:sp>
        <p:nvSpPr>
          <p:cNvPr id="3" name="Content Placeholder 2"/>
          <p:cNvSpPr txBox="1">
            <a:spLocks/>
          </p:cNvSpPr>
          <p:nvPr/>
        </p:nvSpPr>
        <p:spPr>
          <a:xfrm>
            <a:off x="628650" y="1825625"/>
            <a:ext cx="8286750" cy="4351338"/>
          </a:xfrm>
          <a:prstGeom prst="rect">
            <a:avLst/>
          </a:prstGeom>
        </p:spPr>
        <p:txBody>
          <a:bodyPr>
            <a:normAutofit fontScale="92500"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r>
              <a:rPr lang="ar-SA" sz="3000" dirty="0">
                <a:latin typeface="Simplified Arabic" panose="02020603050405020304" pitchFamily="18" charset="-78"/>
                <a:cs typeface="Simplified Arabic" panose="02020603050405020304" pitchFamily="18" charset="-78"/>
              </a:rPr>
              <a:t>ليس العامل مجرد جزيرة منعزلة انخرط في علاقة تعاقدية خاصة فحسب، فمهما كانت اللغة المستخدمة فيما يقصد (بالتنظيم الجماعي) او ( التعبير عن </a:t>
            </a:r>
            <a:r>
              <a:rPr lang="ar-SA" sz="3000" dirty="0" err="1">
                <a:latin typeface="Simplified Arabic" panose="02020603050405020304" pitchFamily="18" charset="-78"/>
                <a:cs typeface="Simplified Arabic" panose="02020603050405020304" pitchFamily="18" charset="-78"/>
              </a:rPr>
              <a:t>الأراء</a:t>
            </a:r>
            <a:r>
              <a:rPr lang="ar-SA" sz="3000" dirty="0">
                <a:latin typeface="Simplified Arabic" panose="02020603050405020304" pitchFamily="18" charset="-78"/>
                <a:cs typeface="Simplified Arabic" panose="02020603050405020304" pitchFamily="18" charset="-78"/>
              </a:rPr>
              <a:t> المشتركة) أو ( أن نتحد) فإن المعنى نفسه يدرج فيما يقصد بكلمة </a:t>
            </a:r>
            <a:r>
              <a:rPr lang="ar-OM" sz="3000" dirty="0">
                <a:solidFill>
                  <a:schemeClr val="accent4">
                    <a:lumMod val="60000"/>
                    <a:lumOff val="40000"/>
                  </a:schemeClr>
                </a:solidFill>
                <a:latin typeface="Simplified Arabic" panose="02020603050405020304" pitchFamily="18" charset="-78"/>
                <a:cs typeface="Simplified Arabic" panose="02020603050405020304" pitchFamily="18" charset="-78"/>
              </a:rPr>
              <a:t>ا</a:t>
            </a:r>
            <a:r>
              <a:rPr lang="ar-SA" sz="3000" dirty="0">
                <a:solidFill>
                  <a:schemeClr val="accent4">
                    <a:lumMod val="60000"/>
                    <a:lumOff val="40000"/>
                  </a:schemeClr>
                </a:solidFill>
                <a:latin typeface="Simplified Arabic" panose="02020603050405020304" pitchFamily="18" charset="-78"/>
                <a:cs typeface="Simplified Arabic" panose="02020603050405020304" pitchFamily="18" charset="-78"/>
              </a:rPr>
              <a:t>تحاد</a:t>
            </a:r>
            <a:r>
              <a:rPr lang="ar-OM" sz="3000" dirty="0">
                <a:latin typeface="Simplified Arabic" panose="02020603050405020304" pitchFamily="18" charset="-78"/>
                <a:cs typeface="Simplified Arabic" panose="02020603050405020304" pitchFamily="18" charset="-78"/>
              </a:rPr>
              <a:t>.</a:t>
            </a:r>
          </a:p>
          <a:p>
            <a:pPr algn="just" rtl="1"/>
            <a:r>
              <a:rPr lang="ar-SA" sz="3000" dirty="0">
                <a:latin typeface="Simplified Arabic" panose="02020603050405020304" pitchFamily="18" charset="-78"/>
                <a:cs typeface="Simplified Arabic" panose="02020603050405020304" pitchFamily="18" charset="-78"/>
              </a:rPr>
              <a:t> ويمكن أن ينطبق هذا التعريف على منظمات او جماعة من الناس منظمة</a:t>
            </a:r>
            <a:r>
              <a:rPr lang="ar-OM" sz="3000" dirty="0">
                <a:latin typeface="Simplified Arabic" panose="02020603050405020304" pitchFamily="18" charset="-78"/>
                <a:cs typeface="Simplified Arabic" panose="02020603050405020304" pitchFamily="18" charset="-78"/>
              </a:rPr>
              <a:t>.</a:t>
            </a:r>
          </a:p>
          <a:p>
            <a:pPr algn="just" rtl="1"/>
            <a:r>
              <a:rPr lang="ar-SA" sz="3000" dirty="0">
                <a:latin typeface="Simplified Arabic" panose="02020603050405020304" pitchFamily="18" charset="-78"/>
                <a:cs typeface="Simplified Arabic" panose="02020603050405020304" pitchFamily="18" charset="-78"/>
              </a:rPr>
              <a:t>هنالك عدد لا يحصى من </a:t>
            </a:r>
            <a:r>
              <a:rPr lang="ar-SA" sz="3000" dirty="0" err="1">
                <a:latin typeface="Simplified Arabic" panose="02020603050405020304" pitchFamily="18" charset="-78"/>
                <a:cs typeface="Simplified Arabic" panose="02020603050405020304" pitchFamily="18" charset="-78"/>
              </a:rPr>
              <a:t>الإتحادات</a:t>
            </a:r>
            <a:r>
              <a:rPr lang="ar-SA" sz="3000" dirty="0">
                <a:latin typeface="Simplified Arabic" panose="02020603050405020304" pitchFamily="18" charset="-78"/>
                <a:cs typeface="Simplified Arabic" panose="02020603050405020304" pitchFamily="18" charset="-78"/>
              </a:rPr>
              <a:t> الذين تبنوا هذا المصطلح لخدمة اهدافهم.. وعادة </a:t>
            </a:r>
            <a:r>
              <a:rPr lang="ar-SA" sz="3000" dirty="0" err="1">
                <a:latin typeface="Simplified Arabic" panose="02020603050405020304" pitchFamily="18" charset="-78"/>
                <a:cs typeface="Simplified Arabic" panose="02020603050405020304" pitchFamily="18" charset="-78"/>
              </a:rPr>
              <a:t>مايشير</a:t>
            </a:r>
            <a:r>
              <a:rPr lang="ar-SA" sz="3000" dirty="0">
                <a:latin typeface="Simplified Arabic" panose="02020603050405020304" pitchFamily="18" charset="-78"/>
                <a:cs typeface="Simplified Arabic" panose="02020603050405020304" pitchFamily="18" charset="-78"/>
              </a:rPr>
              <a:t> معنى اتحاد لجمعية المستخدم</a:t>
            </a:r>
            <a:r>
              <a:rPr lang="ar-OM" sz="3000" dirty="0">
                <a:latin typeface="Simplified Arabic" panose="02020603050405020304" pitchFamily="18" charset="-78"/>
                <a:cs typeface="Simplified Arabic" panose="02020603050405020304" pitchFamily="18" charset="-78"/>
              </a:rPr>
              <a:t>ي</a:t>
            </a:r>
            <a:r>
              <a:rPr lang="ar-SA" sz="3000" dirty="0">
                <a:latin typeface="Simplified Arabic" panose="02020603050405020304" pitchFamily="18" charset="-78"/>
                <a:cs typeface="Simplified Arabic" panose="02020603050405020304" pitchFamily="18" charset="-78"/>
              </a:rPr>
              <a:t>ن ، العمال الذين </a:t>
            </a:r>
            <a:r>
              <a:rPr lang="ar-SA" sz="3000" dirty="0" err="1">
                <a:latin typeface="Simplified Arabic" panose="02020603050405020304" pitchFamily="18" charset="-78"/>
                <a:cs typeface="Simplified Arabic" panose="02020603050405020304" pitchFamily="18" charset="-78"/>
              </a:rPr>
              <a:t>ارتبطو</a:t>
            </a:r>
            <a:r>
              <a:rPr lang="ar-SA" sz="3000" dirty="0">
                <a:latin typeface="Simplified Arabic" panose="02020603050405020304" pitchFamily="18" charset="-78"/>
                <a:cs typeface="Simplified Arabic" panose="02020603050405020304" pitchFamily="18" charset="-78"/>
              </a:rPr>
              <a:t> بعقد بموجبه يبيعون قوة عملهم وعرقهم للمستخدم صاحب العمل </a:t>
            </a:r>
            <a:r>
              <a:rPr lang="ar-OM" sz="3000" dirty="0">
                <a:latin typeface="Simplified Arabic" panose="02020603050405020304" pitchFamily="18" charset="-78"/>
                <a:cs typeface="Simplified Arabic" panose="02020603050405020304" pitchFamily="18" charset="-78"/>
              </a:rPr>
              <a:t>في القطاع الخاص أو العام</a:t>
            </a:r>
            <a:r>
              <a:rPr lang="ar-SA" sz="3000" dirty="0">
                <a:latin typeface="Simplified Arabic" panose="02020603050405020304" pitchFamily="18" charset="-78"/>
                <a:cs typeface="Simplified Arabic" panose="02020603050405020304" pitchFamily="18" charset="-78"/>
              </a:rPr>
              <a:t>. </a:t>
            </a:r>
            <a:endParaRPr lang="en-US" sz="3000" dirty="0">
              <a:latin typeface="Simplified Arabic" panose="02020603050405020304" pitchFamily="18" charset="-78"/>
              <a:cs typeface="Simplified Arabic" panose="02020603050405020304" pitchFamily="18" charset="-78"/>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1990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819400" y="950007"/>
            <a:ext cx="5867400" cy="878793"/>
          </a:xfrm>
          <a:prstGeom prst="rect">
            <a:avLst/>
          </a:prstGeom>
        </p:spPr>
        <p:txBody>
          <a:bodyPr>
            <a:normAutofit fontScale="77500" lnSpcReduction="20000"/>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SA" dirty="0">
                <a:solidFill>
                  <a:srgbClr val="FF0000"/>
                </a:solidFill>
                <a:latin typeface="Simplified Arabic" panose="02020603050405020304" pitchFamily="18" charset="-78"/>
                <a:cs typeface="Simplified Arabic" panose="02020603050405020304" pitchFamily="18" charset="-78"/>
              </a:rPr>
              <a:t>الاول من مايو </a:t>
            </a:r>
            <a:r>
              <a:rPr lang="ar-OM" dirty="0">
                <a:solidFill>
                  <a:srgbClr val="FF0000"/>
                </a:solidFill>
                <a:latin typeface="Simplified Arabic" panose="02020603050405020304" pitchFamily="18" charset="-78"/>
                <a:cs typeface="Simplified Arabic" panose="02020603050405020304" pitchFamily="18" charset="-78"/>
              </a:rPr>
              <a:t>/</a:t>
            </a:r>
            <a:r>
              <a:rPr lang="ar-SA" dirty="0">
                <a:solidFill>
                  <a:srgbClr val="FF0000"/>
                </a:solidFill>
                <a:latin typeface="Simplified Arabic" panose="02020603050405020304" pitchFamily="18" charset="-78"/>
                <a:cs typeface="Simplified Arabic" panose="02020603050405020304" pitchFamily="18" charset="-78"/>
              </a:rPr>
              <a:t> أيار- عيد العمال العالمي</a:t>
            </a:r>
            <a:endParaRPr lang="en-US" dirty="0">
              <a:solidFill>
                <a:srgbClr val="FF0000"/>
              </a:solidFill>
              <a:latin typeface="Simplified Arabic" panose="02020603050405020304" pitchFamily="18" charset="-78"/>
              <a:cs typeface="Simplified Arabic" panose="02020603050405020304" pitchFamily="18" charset="-78"/>
            </a:endParaRPr>
          </a:p>
        </p:txBody>
      </p:sp>
      <p:sp>
        <p:nvSpPr>
          <p:cNvPr id="3" name="Content Placeholder 2"/>
          <p:cNvSpPr txBox="1">
            <a:spLocks/>
          </p:cNvSpPr>
          <p:nvPr/>
        </p:nvSpPr>
        <p:spPr>
          <a:xfrm>
            <a:off x="914400" y="2362199"/>
            <a:ext cx="7772400" cy="2743201"/>
          </a:xfrm>
          <a:prstGeom prst="rect">
            <a:avLst/>
          </a:prstGeom>
        </p:spPr>
        <p:txBody>
          <a:bodyPr>
            <a:normAutofit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r>
              <a:rPr lang="ar-SA" sz="3000" dirty="0">
                <a:latin typeface="Simplified Arabic" panose="02020603050405020304" pitchFamily="18" charset="-78"/>
                <a:cs typeface="Simplified Arabic" panose="02020603050405020304" pitchFamily="18" charset="-78"/>
              </a:rPr>
              <a:t>اعترف رسميا بالأول من ايار </a:t>
            </a:r>
            <a:r>
              <a:rPr lang="ar-OM" sz="3000" dirty="0">
                <a:latin typeface="Simplified Arabic" panose="02020603050405020304" pitchFamily="18" charset="-78"/>
                <a:cs typeface="Simplified Arabic" panose="02020603050405020304" pitchFamily="18" charset="-78"/>
              </a:rPr>
              <a:t>/</a:t>
            </a:r>
            <a:r>
              <a:rPr lang="ar-SA" sz="3000" dirty="0">
                <a:latin typeface="Simplified Arabic" panose="02020603050405020304" pitchFamily="18" charset="-78"/>
                <a:cs typeface="Simplified Arabic" panose="02020603050405020304" pitchFamily="18" charset="-78"/>
              </a:rPr>
              <a:t> مايو كيوم للعمال على ضوء قرار اتخذه مؤتمر عقد في باريس بتاريخ 20 يوليو 1889 ليذكرنا هذا اليوم من كل عام بأن التقدم الإجتماعي لم يكن لحظه عفوية انفعالية عابرة وانما هو ثمرة نضال تطلب حشدا متواصلا للهمم ومثابرة وجلد ، نضال يخوضه اولئك الذين يعنيهم ويهمهم حثا التقدم الإجتماعي. </a:t>
            </a:r>
            <a:endParaRPr lang="en-US" sz="3000" dirty="0">
              <a:latin typeface="Simplified Arabic" panose="02020603050405020304" pitchFamily="18" charset="-78"/>
              <a:cs typeface="Simplified Arabic" panose="02020603050405020304" pitchFamily="18" charset="-78"/>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9205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txBox="1">
            <a:spLocks/>
          </p:cNvSpPr>
          <p:nvPr/>
        </p:nvSpPr>
        <p:spPr>
          <a:xfrm>
            <a:off x="2819400" y="950007"/>
            <a:ext cx="5867400" cy="878793"/>
          </a:xfrm>
          <a:prstGeom prst="rect">
            <a:avLst/>
          </a:prstGeom>
        </p:spPr>
        <p:txBody>
          <a:bodyPr>
            <a:norm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dirty="0">
                <a:solidFill>
                  <a:srgbClr val="FF0000"/>
                </a:solidFill>
                <a:latin typeface="Simplified Arabic" panose="02020603050405020304" pitchFamily="18" charset="-78"/>
                <a:cs typeface="Simplified Arabic" panose="02020603050405020304" pitchFamily="18" charset="-78"/>
              </a:rPr>
              <a:t>شهداء شيكاغو</a:t>
            </a:r>
            <a:endParaRPr lang="en-US" dirty="0">
              <a:solidFill>
                <a:srgbClr val="FF0000"/>
              </a:solidFill>
              <a:latin typeface="Simplified Arabic" panose="02020603050405020304" pitchFamily="18" charset="-78"/>
              <a:cs typeface="Simplified Arabic" panose="02020603050405020304" pitchFamily="18" charset="-78"/>
            </a:endParaRPr>
          </a:p>
        </p:txBody>
      </p:sp>
      <p:sp>
        <p:nvSpPr>
          <p:cNvPr id="5" name="Content Placeholder 2"/>
          <p:cNvSpPr txBox="1">
            <a:spLocks/>
          </p:cNvSpPr>
          <p:nvPr/>
        </p:nvSpPr>
        <p:spPr>
          <a:xfrm>
            <a:off x="914400" y="1988840"/>
            <a:ext cx="7772400" cy="3659089"/>
          </a:xfrm>
          <a:prstGeom prst="rect">
            <a:avLst/>
          </a:prstGeom>
        </p:spPr>
        <p:txBody>
          <a:bodyPr>
            <a:normAutofit fontScale="92500"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r>
              <a:rPr lang="ar-OM" sz="2800" dirty="0">
                <a:latin typeface="Simplified Arabic" panose="02020603050405020304" pitchFamily="18" charset="-78"/>
                <a:cs typeface="Simplified Arabic" panose="02020603050405020304" pitchFamily="18" charset="-78"/>
              </a:rPr>
              <a:t>انطلقت مظاهرة حاشدة اجتاحت مدينة شيكاغو والمدن الأخرى في الأول من مايو/أيار 1886، في هذا اليوم تظاهر ما يقارب من </a:t>
            </a:r>
            <a:r>
              <a:rPr lang="en-US" sz="2800" dirty="0">
                <a:latin typeface="Simplified Arabic" panose="02020603050405020304" pitchFamily="18" charset="-78"/>
                <a:cs typeface="Simplified Arabic" panose="02020603050405020304" pitchFamily="18" charset="-78"/>
              </a:rPr>
              <a:t>400,000</a:t>
            </a:r>
            <a:r>
              <a:rPr lang="ar-OM" sz="2800" dirty="0">
                <a:latin typeface="Simplified Arabic" panose="02020603050405020304" pitchFamily="18" charset="-78"/>
                <a:cs typeface="Simplified Arabic" panose="02020603050405020304" pitchFamily="18" charset="-78"/>
              </a:rPr>
              <a:t> عامل وأعلنوا الاضراب حتى تحقيق مطلبهم بثمان ساعات عمل في اليوم.</a:t>
            </a:r>
          </a:p>
          <a:p>
            <a:pPr algn="just" rtl="1"/>
            <a:r>
              <a:rPr lang="ar-OM" sz="2800" dirty="0">
                <a:latin typeface="Simplified Arabic" panose="02020603050405020304" pitchFamily="18" charset="-78"/>
                <a:cs typeface="Simplified Arabic" panose="02020603050405020304" pitchFamily="18" charset="-78"/>
              </a:rPr>
              <a:t>خرج في هذا اليوم ما يقارب من </a:t>
            </a:r>
            <a:r>
              <a:rPr lang="en-US" sz="2800" dirty="0">
                <a:latin typeface="Simplified Arabic" panose="02020603050405020304" pitchFamily="18" charset="-78"/>
                <a:cs typeface="Simplified Arabic" panose="02020603050405020304" pitchFamily="18" charset="-78"/>
              </a:rPr>
              <a:t>80,000</a:t>
            </a:r>
            <a:r>
              <a:rPr lang="ar-OM" sz="2800" dirty="0">
                <a:latin typeface="Simplified Arabic" panose="02020603050405020304" pitchFamily="18" charset="-78"/>
                <a:cs typeface="Simplified Arabic" panose="02020603050405020304" pitchFamily="18" charset="-78"/>
              </a:rPr>
              <a:t> من أبناء شعب شيكاغو وجابوا شوارع المدينة مما أدى إلى أعمال عنف وشغب وعراك بين المتظاهرين وقوات الشرطة.</a:t>
            </a:r>
          </a:p>
          <a:p>
            <a:pPr algn="just" rtl="1"/>
            <a:r>
              <a:rPr lang="ar-OM" sz="2800" dirty="0">
                <a:latin typeface="Simplified Arabic" panose="02020603050405020304" pitchFamily="18" charset="-78"/>
                <a:cs typeface="Simplified Arabic" panose="02020603050405020304" pitchFamily="18" charset="-78"/>
              </a:rPr>
              <a:t>وكانت النتيجة اغتيال بعض من العمال وجرح آخرين، فتصاعدت حالة الاضطرابات ووصلت قمتها في اليوم الرابع من شهر مايو ...</a:t>
            </a:r>
            <a:endParaRPr lang="en-US"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687729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txBox="1">
            <a:spLocks/>
          </p:cNvSpPr>
          <p:nvPr/>
        </p:nvSpPr>
        <p:spPr>
          <a:xfrm>
            <a:off x="2819400" y="950007"/>
            <a:ext cx="5867400" cy="606785"/>
          </a:xfrm>
          <a:prstGeom prst="rect">
            <a:avLst/>
          </a:prstGeom>
        </p:spPr>
        <p:txBody>
          <a:bodyPr>
            <a:normAutofit fontScale="70000" lnSpcReduction="20000"/>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dirty="0">
                <a:solidFill>
                  <a:srgbClr val="FF0000"/>
                </a:solidFill>
                <a:latin typeface="Simplified Arabic" panose="02020603050405020304" pitchFamily="18" charset="-78"/>
                <a:cs typeface="Simplified Arabic" panose="02020603050405020304" pitchFamily="18" charset="-78"/>
              </a:rPr>
              <a:t>المحاولات الأولى لتنظيم العمال في حركة عمالية</a:t>
            </a:r>
            <a:endParaRPr lang="en-US" dirty="0">
              <a:solidFill>
                <a:srgbClr val="FF0000"/>
              </a:solidFill>
              <a:latin typeface="Simplified Arabic" panose="02020603050405020304" pitchFamily="18" charset="-78"/>
              <a:cs typeface="Simplified Arabic" panose="02020603050405020304" pitchFamily="18" charset="-78"/>
            </a:endParaRPr>
          </a:p>
        </p:txBody>
      </p:sp>
      <p:sp>
        <p:nvSpPr>
          <p:cNvPr id="5" name="Content Placeholder 2"/>
          <p:cNvSpPr txBox="1">
            <a:spLocks/>
          </p:cNvSpPr>
          <p:nvPr/>
        </p:nvSpPr>
        <p:spPr>
          <a:xfrm>
            <a:off x="914400" y="1828800"/>
            <a:ext cx="7772400" cy="4480520"/>
          </a:xfrm>
          <a:prstGeom prst="rect">
            <a:avLst/>
          </a:prstGeom>
        </p:spPr>
        <p:txBody>
          <a:bodyPr>
            <a:normAutofit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r>
              <a:rPr lang="ar-OM" sz="2400" dirty="0"/>
              <a:t>كان أول تنظيم للاتحادات العمالية الوطنية في القطاعات المتعددة قد شكل في كوبنهاجن عام </a:t>
            </a:r>
            <a:r>
              <a:rPr lang="en-US" sz="2400" dirty="0"/>
              <a:t>1901</a:t>
            </a:r>
            <a:r>
              <a:rPr lang="ar-OM" sz="2400" dirty="0"/>
              <a:t>م، حدث ذلك على ضوء مؤتمر أقر فيه بتأسيس السكرتارية الدولية الثانية للاتحادات العمالية الوطنية(</a:t>
            </a:r>
            <a:r>
              <a:rPr lang="en-US" sz="2400" dirty="0"/>
              <a:t>ISNTUF</a:t>
            </a:r>
            <a:r>
              <a:rPr lang="ar-OM" sz="2400" dirty="0"/>
              <a:t>).</a:t>
            </a:r>
            <a:endParaRPr lang="en-US" sz="2400" dirty="0"/>
          </a:p>
          <a:p>
            <a:pPr algn="just" rtl="1"/>
            <a:r>
              <a:rPr lang="ar-OM" sz="2400" dirty="0"/>
              <a:t>في عام </a:t>
            </a:r>
            <a:r>
              <a:rPr lang="en-US" sz="2400" dirty="0"/>
              <a:t>1913</a:t>
            </a:r>
            <a:r>
              <a:rPr lang="ar-OM" sz="2400" dirty="0"/>
              <a:t>م تغيرت السكرتارية وصار الاتحاد العالمي للاتحادات النقابية (</a:t>
            </a:r>
            <a:r>
              <a:rPr lang="en-US" sz="2400" dirty="0"/>
              <a:t>ITUF</a:t>
            </a:r>
            <a:r>
              <a:rPr lang="ar-OM" sz="2400" dirty="0"/>
              <a:t>) الذي قرر طوعا اختصار أنشطته على تبادل المعلومات حول الأجور واجراء الاتصالات بالاتحادات الاعضاء لمعرفة الوضع الاقتصادي وتنظيم المعونات والدعم العالمي للعمال الذين ينخرطون في الاضرابات الواسعة النطاق.</a:t>
            </a:r>
          </a:p>
          <a:p>
            <a:pPr algn="just" rtl="1"/>
            <a:r>
              <a:rPr lang="ar-OM" sz="2400" dirty="0"/>
              <a:t>في عام </a:t>
            </a:r>
            <a:r>
              <a:rPr lang="en-US" sz="2400" dirty="0"/>
              <a:t>1923</a:t>
            </a:r>
            <a:r>
              <a:rPr lang="ar-OM" sz="2400" dirty="0"/>
              <a:t>م شهد أيضاً تأسيس الدولية الثالثة (الشيوعية) انقساما بين أحزابها الأعضاء وبين أولئك الذين ارتضوا لأنفسهم الانضمام الى الاشتراكية الدولية، ومنذ ذلك الحين انقسمت الحركة النقابية الى اتجاهين متنافسين سياسيا هما الاشتراكية والشيوعية.</a:t>
            </a:r>
            <a:endParaRPr lang="en-US" sz="2400" dirty="0"/>
          </a:p>
        </p:txBody>
      </p:sp>
    </p:spTree>
    <p:extLst>
      <p:ext uri="{BB962C8B-B14F-4D97-AF65-F5344CB8AC3E}">
        <p14:creationId xmlns:p14="http://schemas.microsoft.com/office/powerpoint/2010/main" val="3650217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4" name="Rectangle 44" descr="رخام أبيض"/>
          <p:cNvSpPr>
            <a:spLocks noChangeArrowheads="1"/>
          </p:cNvSpPr>
          <p:nvPr/>
        </p:nvSpPr>
        <p:spPr bwMode="auto">
          <a:xfrm>
            <a:off x="1475656" y="2492896"/>
            <a:ext cx="6285160" cy="3456384"/>
          </a:xfrm>
          <a:prstGeom prst="rect">
            <a:avLst/>
          </a:prstGeom>
          <a:blipFill dpi="0" rotWithShape="0">
            <a:blip r:embed="rId3" cstate="print"/>
            <a:srcRect/>
            <a:tile tx="0" ty="0" sx="100000" sy="100000" flip="none" algn="tl"/>
          </a:blipFill>
          <a:ln w="9525">
            <a:solidFill>
              <a:schemeClr val="tx1"/>
            </a:solidFill>
            <a:miter lim="800000"/>
            <a:headEnd/>
            <a:tailEnd/>
          </a:ln>
          <a:effectLst/>
        </p:spPr>
        <p:txBody>
          <a:bodyPr wrap="none" anchor="ctr"/>
          <a:lstStyle/>
          <a:p>
            <a:pPr algn="ctr" rtl="1" eaLnBrk="0" hangingPunct="0"/>
            <a:r>
              <a:rPr lang="ar-OM" sz="3600" dirty="0">
                <a:latin typeface="Simplified Arabic" pitchFamily="18" charset="-78"/>
                <a:cs typeface="Simplified Arabic" pitchFamily="18" charset="-78"/>
              </a:rPr>
              <a:t>من الخطأ الاعتقاد ..</a:t>
            </a:r>
          </a:p>
          <a:p>
            <a:pPr algn="ctr" rtl="1" eaLnBrk="0" hangingPunct="0"/>
            <a:r>
              <a:rPr lang="ar-OM" sz="3600" dirty="0">
                <a:latin typeface="Simplified Arabic" pitchFamily="18" charset="-78"/>
                <a:cs typeface="Simplified Arabic" pitchFamily="18" charset="-78"/>
              </a:rPr>
              <a:t>بأن هناك نموذج مثالي للحركة العمالية،</a:t>
            </a:r>
          </a:p>
          <a:p>
            <a:pPr algn="ctr" rtl="1" eaLnBrk="0" hangingPunct="0"/>
            <a:r>
              <a:rPr lang="ar-OM" sz="3600" dirty="0">
                <a:solidFill>
                  <a:srgbClr val="FF0000"/>
                </a:solidFill>
                <a:latin typeface="Simplified Arabic" pitchFamily="18" charset="-78"/>
                <a:cs typeface="Simplified Arabic" pitchFamily="18" charset="-78"/>
              </a:rPr>
              <a:t>مثالاً يحتذى به</a:t>
            </a:r>
            <a:r>
              <a:rPr lang="ar-OM" sz="3600" dirty="0">
                <a:latin typeface="Simplified Arabic" pitchFamily="18" charset="-78"/>
                <a:cs typeface="Simplified Arabic" pitchFamily="18" charset="-78"/>
              </a:rPr>
              <a:t> </a:t>
            </a:r>
          </a:p>
          <a:p>
            <a:pPr algn="ctr" rtl="1" eaLnBrk="0" hangingPunct="0"/>
            <a:r>
              <a:rPr lang="ar-OM" sz="3600" dirty="0">
                <a:latin typeface="Simplified Arabic" pitchFamily="18" charset="-78"/>
                <a:cs typeface="Simplified Arabic" pitchFamily="18" charset="-78"/>
              </a:rPr>
              <a:t>مثلاً في البلدان التي تمر بمرحلة</a:t>
            </a:r>
          </a:p>
          <a:p>
            <a:pPr algn="ctr" rtl="1" eaLnBrk="0" hangingPunct="0"/>
            <a:r>
              <a:rPr lang="ar-OM" sz="3600" dirty="0">
                <a:latin typeface="Simplified Arabic" pitchFamily="18" charset="-78"/>
                <a:cs typeface="Simplified Arabic" pitchFamily="18" charset="-78"/>
              </a:rPr>
              <a:t>التحول الديموقراطي ..</a:t>
            </a:r>
          </a:p>
        </p:txBody>
      </p:sp>
      <p:grpSp>
        <p:nvGrpSpPr>
          <p:cNvPr id="5" name="Group 54"/>
          <p:cNvGrpSpPr>
            <a:grpSpLocks/>
          </p:cNvGrpSpPr>
          <p:nvPr/>
        </p:nvGrpSpPr>
        <p:grpSpPr bwMode="auto">
          <a:xfrm>
            <a:off x="3708319" y="836471"/>
            <a:ext cx="3442323" cy="2080180"/>
            <a:chOff x="706" y="186"/>
            <a:chExt cx="2496" cy="2073"/>
          </a:xfrm>
        </p:grpSpPr>
        <p:graphicFrame>
          <p:nvGraphicFramePr>
            <p:cNvPr id="78848" name="Object 1024"/>
            <p:cNvGraphicFramePr>
              <a:graphicFrameLocks noChangeAspect="1"/>
            </p:cNvGraphicFramePr>
            <p:nvPr/>
          </p:nvGraphicFramePr>
          <p:xfrm>
            <a:off x="1716" y="258"/>
            <a:ext cx="1455" cy="2001"/>
          </p:xfrm>
          <a:graphic>
            <a:graphicData uri="http://schemas.openxmlformats.org/presentationml/2006/ole">
              <mc:AlternateContent xmlns:mc="http://schemas.openxmlformats.org/markup-compatibility/2006">
                <mc:Choice xmlns:v="urn:schemas-microsoft-com:vml" Requires="v">
                  <p:oleObj spid="_x0000_s2065" name="Clip" r:id="rId4" imgW="2309760" imgH="3176280" progId="">
                    <p:embed/>
                  </p:oleObj>
                </mc:Choice>
                <mc:Fallback>
                  <p:oleObj name="Clip" r:id="rId4" imgW="2309760" imgH="3176280" progId="">
                    <p:embed/>
                    <p:pic>
                      <p:nvPicPr>
                        <p:cNvPr id="78848" name="Object 10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16" y="258"/>
                          <a:ext cx="1455" cy="20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72" name="Text Box 52"/>
            <p:cNvSpPr txBox="1">
              <a:spLocks noChangeArrowheads="1"/>
            </p:cNvSpPr>
            <p:nvPr/>
          </p:nvSpPr>
          <p:spPr bwMode="auto">
            <a:xfrm>
              <a:off x="706" y="186"/>
              <a:ext cx="2496" cy="1018"/>
            </a:xfrm>
            <a:prstGeom prst="rect">
              <a:avLst/>
            </a:prstGeom>
            <a:noFill/>
            <a:ln w="9525">
              <a:noFill/>
              <a:miter lim="800000"/>
              <a:headEnd/>
              <a:tailEnd/>
            </a:ln>
            <a:effectLst/>
          </p:spPr>
          <p:txBody>
            <a:bodyPr>
              <a:spAutoFit/>
            </a:bodyPr>
            <a:lstStyle/>
            <a:p>
              <a:pPr eaLnBrk="0" hangingPunct="0">
                <a:spcBef>
                  <a:spcPct val="50000"/>
                </a:spcBef>
              </a:pPr>
              <a:r>
                <a:rPr lang="ar-SA" sz="10000" b="1" dirty="0"/>
                <a:t>حقــ</a:t>
              </a:r>
              <a:r>
                <a:rPr lang="ar-SA" sz="8000" b="1" dirty="0"/>
                <a:t>ائق</a:t>
              </a:r>
              <a:endParaRPr lang="en-US" sz="8000" b="1" dirty="0"/>
            </a:p>
          </p:txBody>
        </p:sp>
      </p:grpSp>
      <p:pic>
        <p:nvPicPr>
          <p:cNvPr id="6"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7488159"/>
      </p:ext>
    </p:extLst>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5164"/>
                                        </p:tgtEl>
                                        <p:attrNameLst>
                                          <p:attrName>style.visibility</p:attrName>
                                        </p:attrNameLst>
                                      </p:cBhvr>
                                      <p:to>
                                        <p:strVal val="visible"/>
                                      </p:to>
                                    </p:set>
                                    <p:anim calcmode="lin" valueType="num">
                                      <p:cBhvr additive="base">
                                        <p:cTn id="13" dur="500" fill="hold"/>
                                        <p:tgtEl>
                                          <p:spTgt spid="5164"/>
                                        </p:tgtEl>
                                        <p:attrNameLst>
                                          <p:attrName>ppt_x</p:attrName>
                                        </p:attrNameLst>
                                      </p:cBhvr>
                                      <p:tavLst>
                                        <p:tav tm="0">
                                          <p:val>
                                            <p:strVal val="1+#ppt_w/2"/>
                                          </p:val>
                                        </p:tav>
                                        <p:tav tm="100000">
                                          <p:val>
                                            <p:strVal val="#ppt_x"/>
                                          </p:val>
                                        </p:tav>
                                      </p:tavLst>
                                    </p:anim>
                                    <p:anim calcmode="lin" valueType="num">
                                      <p:cBhvr additive="base">
                                        <p:cTn id="14" dur="500" fill="hold"/>
                                        <p:tgtEl>
                                          <p:spTgt spid="51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4"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txBox="1">
            <a:spLocks/>
          </p:cNvSpPr>
          <p:nvPr/>
        </p:nvSpPr>
        <p:spPr>
          <a:xfrm>
            <a:off x="2819400" y="950007"/>
            <a:ext cx="5867400" cy="878793"/>
          </a:xfrm>
          <a:prstGeom prst="rect">
            <a:avLst/>
          </a:prstGeom>
        </p:spPr>
        <p:txBody>
          <a:bodyPr>
            <a:norm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dirty="0">
                <a:solidFill>
                  <a:srgbClr val="FF0000"/>
                </a:solidFill>
                <a:latin typeface="Simplified Arabic" panose="02020603050405020304" pitchFamily="18" charset="-78"/>
                <a:cs typeface="Simplified Arabic" panose="02020603050405020304" pitchFamily="18" charset="-78"/>
              </a:rPr>
              <a:t>نماذج مختلفة لمنظمات العمال</a:t>
            </a:r>
            <a:endParaRPr lang="en-US" dirty="0">
              <a:solidFill>
                <a:srgbClr val="FF0000"/>
              </a:solidFill>
              <a:latin typeface="Simplified Arabic" panose="02020603050405020304" pitchFamily="18" charset="-78"/>
              <a:cs typeface="Simplified Arabic" panose="02020603050405020304" pitchFamily="18" charset="-78"/>
            </a:endParaRPr>
          </a:p>
        </p:txBody>
      </p:sp>
      <p:sp>
        <p:nvSpPr>
          <p:cNvPr id="5" name="Content Placeholder 2"/>
          <p:cNvSpPr txBox="1">
            <a:spLocks/>
          </p:cNvSpPr>
          <p:nvPr/>
        </p:nvSpPr>
        <p:spPr>
          <a:xfrm>
            <a:off x="914400" y="1828800"/>
            <a:ext cx="7772400" cy="4480520"/>
          </a:xfrm>
          <a:prstGeom prst="rect">
            <a:avLst/>
          </a:prstGeom>
        </p:spPr>
        <p:txBody>
          <a:bodyPr>
            <a:normAutofit fontScale="925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r>
              <a:rPr lang="ar-OM" sz="2800" dirty="0">
                <a:solidFill>
                  <a:schemeClr val="accent4">
                    <a:lumMod val="60000"/>
                    <a:lumOff val="40000"/>
                  </a:schemeClr>
                </a:solidFill>
              </a:rPr>
              <a:t>المثال الأول: </a:t>
            </a:r>
            <a:r>
              <a:rPr lang="ar-OM" sz="2800" dirty="0">
                <a:highlight>
                  <a:srgbClr val="C0C0C0"/>
                </a:highlight>
              </a:rPr>
              <a:t>الولايات المتحدة الامريكية</a:t>
            </a:r>
          </a:p>
          <a:p>
            <a:pPr lvl="1" algn="just" rtl="1"/>
            <a:r>
              <a:rPr lang="ar-OM" sz="2400" dirty="0"/>
              <a:t>كانت أولى النقابات العمالية التي ظهرت في الولايات المتحدة الامريكية عبارة عن منظمات صغيرة مستقلة تهتم أساساً بالمشاكل السائدة في محيطها.</a:t>
            </a:r>
          </a:p>
          <a:p>
            <a:pPr lvl="1" algn="just" rtl="1"/>
            <a:r>
              <a:rPr lang="ar-OM" sz="2400" dirty="0"/>
              <a:t>فتحركت هذه المنظمات الصغيرة نحو الانضمام مع مثيلاتها مكونة فيما بعد مجالس جماعة أو وحدة عمل.</a:t>
            </a:r>
          </a:p>
          <a:p>
            <a:pPr lvl="1" algn="just" rtl="1"/>
            <a:r>
              <a:rPr lang="ar-OM" sz="2400" dirty="0"/>
              <a:t>الكثير من خصائصها قد نجده في الحركة النقابية العمالية البريطانية والكندية والاسترالية.</a:t>
            </a:r>
          </a:p>
          <a:p>
            <a:pPr lvl="1" algn="just" rtl="1"/>
            <a:r>
              <a:rPr lang="ar-OM" sz="2400" dirty="0"/>
              <a:t>تشكلت الخصائص الجوهرية للحركة في ظل ظروف اجتماعية ترافقت مع محاولة ادماج العمال المهاجرين كقوة عمل تنقصهم المهارة والمعرفة.</a:t>
            </a:r>
          </a:p>
          <a:p>
            <a:pPr lvl="1" algn="just" rtl="1"/>
            <a:r>
              <a:rPr lang="ar-OM" sz="2400" dirty="0"/>
              <a:t>أدى ذلك الى تطور كلي لاحق للحركة العمالية في الولايات المتحدة منذ تأسيس الاتحاد الامريكي للعمل (</a:t>
            </a:r>
            <a:r>
              <a:rPr lang="en-US" sz="2400" dirty="0"/>
              <a:t>AFL</a:t>
            </a:r>
            <a:r>
              <a:rPr lang="ar-OM" sz="2400" dirty="0"/>
              <a:t>) وتأسيس مؤتمر المنظمات الصناعية (</a:t>
            </a:r>
            <a:r>
              <a:rPr lang="en-US" sz="2400" dirty="0"/>
              <a:t>CIO</a:t>
            </a:r>
            <a:r>
              <a:rPr lang="ar-OM" sz="2400" dirty="0"/>
              <a:t>) وفي شهر ديسمبر </a:t>
            </a:r>
            <a:r>
              <a:rPr lang="en-US" sz="2400" dirty="0"/>
              <a:t>1953</a:t>
            </a:r>
            <a:r>
              <a:rPr lang="ar-OM" sz="2400" dirty="0"/>
              <a:t> قيام المنظمة الحالية (</a:t>
            </a:r>
            <a:r>
              <a:rPr lang="en-US" sz="2400" dirty="0"/>
              <a:t>AFL/CIO</a:t>
            </a:r>
            <a:r>
              <a:rPr lang="ar-OM" sz="2400" dirty="0"/>
              <a:t>)</a:t>
            </a:r>
          </a:p>
          <a:p>
            <a:pPr lvl="1" algn="just" rtl="1"/>
            <a:r>
              <a:rPr lang="ar-OM" sz="2400" dirty="0"/>
              <a:t>(</a:t>
            </a:r>
            <a:r>
              <a:rPr lang="en-US" sz="2400" dirty="0"/>
              <a:t>AFL/CIO</a:t>
            </a:r>
            <a:r>
              <a:rPr lang="ar-OM" sz="2400" dirty="0"/>
              <a:t>) يمثل ما يقرب من </a:t>
            </a:r>
            <a:r>
              <a:rPr lang="en-US" sz="2400" dirty="0"/>
              <a:t>75</a:t>
            </a:r>
            <a:r>
              <a:rPr lang="ar-OM" sz="2400" dirty="0"/>
              <a:t>% من العمال المنظمين </a:t>
            </a:r>
            <a:r>
              <a:rPr lang="ar-OM" sz="2400" dirty="0" err="1"/>
              <a:t>والمنضوين</a:t>
            </a:r>
            <a:r>
              <a:rPr lang="ar-OM" sz="2400" dirty="0"/>
              <a:t> في الحركة النقابية.</a:t>
            </a:r>
            <a:endParaRPr lang="en-US" sz="2400" dirty="0"/>
          </a:p>
        </p:txBody>
      </p:sp>
    </p:spTree>
    <p:extLst>
      <p:ext uri="{BB962C8B-B14F-4D97-AF65-F5344CB8AC3E}">
        <p14:creationId xmlns:p14="http://schemas.microsoft.com/office/powerpoint/2010/main" val="1147712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Text Box 2"/>
          <p:cNvSpPr txBox="1">
            <a:spLocks noChangeArrowheads="1"/>
          </p:cNvSpPr>
          <p:nvPr/>
        </p:nvSpPr>
        <p:spPr bwMode="auto">
          <a:xfrm>
            <a:off x="609600" y="644495"/>
            <a:ext cx="8001000" cy="1200329"/>
          </a:xfrm>
          <a:prstGeom prst="rect">
            <a:avLst/>
          </a:prstGeom>
          <a:noFill/>
          <a:ln w="9525">
            <a:noFill/>
            <a:miter lim="800000"/>
            <a:headEnd/>
            <a:tailEnd/>
          </a:ln>
          <a:effectLst/>
        </p:spPr>
        <p:txBody>
          <a:bodyPr>
            <a:spAutoFit/>
          </a:bodyPr>
          <a:lstStyle/>
          <a:p>
            <a:pPr algn="ctr" rtl="1" eaLnBrk="1" hangingPunct="1">
              <a:defRPr/>
            </a:pPr>
            <a:r>
              <a:rPr lang="ar-OM" sz="7200" b="1" i="1" dirty="0">
                <a:solidFill>
                  <a:srgbClr val="0059DC"/>
                </a:solidFill>
                <a:effectLst>
                  <a:outerShdw blurRad="38100" dist="38100" dir="2700000" algn="tl">
                    <a:srgbClr val="C0C0C0"/>
                  </a:outerShdw>
                </a:effectLst>
                <a:cs typeface="MCS Jeddah S_U normal." pitchFamily="2" charset="-78"/>
              </a:rPr>
              <a:t>المحتوى</a:t>
            </a:r>
          </a:p>
        </p:txBody>
      </p:sp>
      <p:sp>
        <p:nvSpPr>
          <p:cNvPr id="3" name="Content Placeholder 2"/>
          <p:cNvSpPr txBox="1">
            <a:spLocks/>
          </p:cNvSpPr>
          <p:nvPr/>
        </p:nvSpPr>
        <p:spPr>
          <a:xfrm>
            <a:off x="611560" y="2060848"/>
            <a:ext cx="7785429" cy="3096344"/>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r" rtl="1"/>
            <a:r>
              <a:rPr lang="ar-OM" sz="2800" b="1" dirty="0"/>
              <a:t>ما هي المنظمة النقابية.</a:t>
            </a:r>
          </a:p>
          <a:p>
            <a:pPr marL="109728" indent="0" algn="r" rtl="1">
              <a:buNone/>
            </a:pPr>
            <a:endParaRPr lang="ar-OM" sz="2800" b="1" dirty="0"/>
          </a:p>
          <a:p>
            <a:pPr algn="r" rtl="1"/>
            <a:r>
              <a:rPr lang="ar-OM" sz="2800" b="1" dirty="0"/>
              <a:t>عمل ومهام النقابي.</a:t>
            </a:r>
          </a:p>
          <a:p>
            <a:pPr marL="109728" indent="0" algn="r" rtl="1">
              <a:buNone/>
            </a:pPr>
            <a:endParaRPr lang="ar-OM" sz="2800" b="1" dirty="0"/>
          </a:p>
          <a:p>
            <a:pPr algn="r" rtl="1"/>
            <a:r>
              <a:rPr lang="ar-OM" sz="2800" b="1" dirty="0"/>
              <a:t>الحركة النقابية في المجتمع.</a:t>
            </a: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27384"/>
            <a:ext cx="9115424"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5164" name="Rectangle 44" descr="رخام أبيض"/>
          <p:cNvSpPr>
            <a:spLocks noChangeArrowheads="1"/>
          </p:cNvSpPr>
          <p:nvPr/>
        </p:nvSpPr>
        <p:spPr bwMode="auto">
          <a:xfrm>
            <a:off x="899592" y="2924944"/>
            <a:ext cx="7704856" cy="3096585"/>
          </a:xfrm>
          <a:prstGeom prst="rect">
            <a:avLst/>
          </a:prstGeom>
          <a:blipFill dpi="0" rotWithShape="0">
            <a:blip r:embed="rId3" cstate="print"/>
            <a:srcRect/>
            <a:tile tx="0" ty="0" sx="100000" sy="100000" flip="none" algn="tl"/>
          </a:blipFill>
          <a:ln w="9525">
            <a:solidFill>
              <a:schemeClr val="tx1"/>
            </a:solidFill>
            <a:miter lim="800000"/>
            <a:headEnd/>
            <a:tailEnd/>
          </a:ln>
          <a:effectLst/>
        </p:spPr>
        <p:txBody>
          <a:bodyPr wrap="none" anchor="ctr"/>
          <a:lstStyle/>
          <a:p>
            <a:pPr algn="ctr" rtl="1" eaLnBrk="0" hangingPunct="0"/>
            <a:r>
              <a:rPr lang="ar-OM" sz="3000" dirty="0">
                <a:latin typeface="Simplified Arabic" pitchFamily="18" charset="-78"/>
                <a:cs typeface="Simplified Arabic" pitchFamily="18" charset="-78"/>
              </a:rPr>
              <a:t>إن تعدد النقابات والاتحادات ..</a:t>
            </a:r>
          </a:p>
          <a:p>
            <a:pPr algn="ctr" rtl="1" eaLnBrk="0" hangingPunct="0"/>
            <a:r>
              <a:rPr lang="ar-OM" sz="3000" b="1" dirty="0">
                <a:solidFill>
                  <a:srgbClr val="FF3300"/>
                </a:solidFill>
                <a:latin typeface="Simplified Arabic" pitchFamily="18" charset="-78"/>
                <a:cs typeface="Simplified Arabic" pitchFamily="18" charset="-78"/>
              </a:rPr>
              <a:t>حين تتمسك كل منها بوجهة نظرها في الحركة النقابية</a:t>
            </a:r>
          </a:p>
          <a:p>
            <a:pPr algn="ctr" rtl="1" eaLnBrk="0" hangingPunct="0"/>
            <a:r>
              <a:rPr lang="ar-OM" sz="3000" b="1" dirty="0">
                <a:solidFill>
                  <a:srgbClr val="FF3300"/>
                </a:solidFill>
                <a:latin typeface="Simplified Arabic" pitchFamily="18" charset="-78"/>
                <a:cs typeface="Simplified Arabic" pitchFamily="18" charset="-78"/>
              </a:rPr>
              <a:t>وكل منها يحمي ويدافع عن جماعته من العمال</a:t>
            </a:r>
          </a:p>
          <a:p>
            <a:pPr algn="ctr" rtl="1" eaLnBrk="0" hangingPunct="0"/>
            <a:r>
              <a:rPr lang="ar-OM" sz="3000" b="1" dirty="0">
                <a:solidFill>
                  <a:srgbClr val="FF3300"/>
                </a:solidFill>
                <a:latin typeface="Simplified Arabic" pitchFamily="18" charset="-78"/>
                <a:cs typeface="Simplified Arabic" pitchFamily="18" charset="-78"/>
              </a:rPr>
              <a:t>ويؤدي ذلك اذا افترضنا احسن الاحوال إلى ضعف قوتها وتبديد</a:t>
            </a:r>
          </a:p>
          <a:p>
            <a:pPr algn="ctr" rtl="1" eaLnBrk="0" hangingPunct="0"/>
            <a:r>
              <a:rPr lang="ar-OM" sz="3000" b="1" dirty="0">
                <a:solidFill>
                  <a:srgbClr val="FF3300"/>
                </a:solidFill>
                <a:latin typeface="Simplified Arabic" pitchFamily="18" charset="-78"/>
                <a:cs typeface="Simplified Arabic" pitchFamily="18" charset="-78"/>
              </a:rPr>
              <a:t>مصادر دخلها، كما تؤدي هذه التعددية إلى ضعف الوحدة</a:t>
            </a:r>
          </a:p>
          <a:p>
            <a:pPr algn="ctr" rtl="1" eaLnBrk="0" hangingPunct="0"/>
            <a:r>
              <a:rPr lang="ar-OM" sz="3000" b="1" dirty="0">
                <a:solidFill>
                  <a:srgbClr val="FF3300"/>
                </a:solidFill>
                <a:latin typeface="Simplified Arabic" pitchFamily="18" charset="-78"/>
                <a:cs typeface="Simplified Arabic" pitchFamily="18" charset="-78"/>
              </a:rPr>
              <a:t>العمالية والتلاحم كطريق يمكن العمال من الدفاع عن حقوقهم ..</a:t>
            </a:r>
          </a:p>
        </p:txBody>
      </p:sp>
      <p:grpSp>
        <p:nvGrpSpPr>
          <p:cNvPr id="5" name="Group 54"/>
          <p:cNvGrpSpPr>
            <a:grpSpLocks/>
          </p:cNvGrpSpPr>
          <p:nvPr/>
        </p:nvGrpSpPr>
        <p:grpSpPr bwMode="auto">
          <a:xfrm>
            <a:off x="4153779" y="908720"/>
            <a:ext cx="3442323" cy="2007930"/>
            <a:chOff x="1029" y="258"/>
            <a:chExt cx="2496" cy="2001"/>
          </a:xfrm>
        </p:grpSpPr>
        <p:graphicFrame>
          <p:nvGraphicFramePr>
            <p:cNvPr id="78848" name="Object 1024"/>
            <p:cNvGraphicFramePr>
              <a:graphicFrameLocks noChangeAspect="1"/>
            </p:cNvGraphicFramePr>
            <p:nvPr/>
          </p:nvGraphicFramePr>
          <p:xfrm>
            <a:off x="1716" y="258"/>
            <a:ext cx="1455" cy="2001"/>
          </p:xfrm>
          <a:graphic>
            <a:graphicData uri="http://schemas.openxmlformats.org/presentationml/2006/ole">
              <mc:AlternateContent xmlns:mc="http://schemas.openxmlformats.org/markup-compatibility/2006">
                <mc:Choice xmlns:v="urn:schemas-microsoft-com:vml" Requires="v">
                  <p:oleObj spid="_x0000_s1070" name="Clip" r:id="rId4" imgW="2309760" imgH="3176280" progId="">
                    <p:embed/>
                  </p:oleObj>
                </mc:Choice>
                <mc:Fallback>
                  <p:oleObj name="Clip" r:id="rId4" imgW="2309760" imgH="317628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16" y="258"/>
                          <a:ext cx="1455" cy="20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72" name="Text Box 52"/>
            <p:cNvSpPr txBox="1">
              <a:spLocks noChangeArrowheads="1"/>
            </p:cNvSpPr>
            <p:nvPr/>
          </p:nvSpPr>
          <p:spPr bwMode="auto">
            <a:xfrm>
              <a:off x="1029" y="302"/>
              <a:ext cx="2496" cy="1319"/>
            </a:xfrm>
            <a:prstGeom prst="rect">
              <a:avLst/>
            </a:prstGeom>
            <a:noFill/>
            <a:ln w="9525">
              <a:noFill/>
              <a:miter lim="800000"/>
              <a:headEnd/>
              <a:tailEnd/>
            </a:ln>
            <a:effectLst/>
          </p:spPr>
          <p:txBody>
            <a:bodyPr>
              <a:spAutoFit/>
            </a:bodyPr>
            <a:lstStyle/>
            <a:p>
              <a:pPr eaLnBrk="0" hangingPunct="0">
                <a:spcBef>
                  <a:spcPct val="50000"/>
                </a:spcBef>
              </a:pPr>
              <a:r>
                <a:rPr lang="ar-OM" sz="8000" b="1" dirty="0"/>
                <a:t>واقــــع</a:t>
              </a:r>
              <a:endParaRPr lang="en-US" sz="6000" b="1" dirty="0"/>
            </a:p>
          </p:txBody>
        </p:sp>
      </p:grpSp>
      <p:pic>
        <p:nvPicPr>
          <p:cNvPr id="6"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5164"/>
                                        </p:tgtEl>
                                        <p:attrNameLst>
                                          <p:attrName>style.visibility</p:attrName>
                                        </p:attrNameLst>
                                      </p:cBhvr>
                                      <p:to>
                                        <p:strVal val="visible"/>
                                      </p:to>
                                    </p:set>
                                    <p:anim calcmode="lin" valueType="num">
                                      <p:cBhvr additive="base">
                                        <p:cTn id="13" dur="500" fill="hold"/>
                                        <p:tgtEl>
                                          <p:spTgt spid="5164"/>
                                        </p:tgtEl>
                                        <p:attrNameLst>
                                          <p:attrName>ppt_x</p:attrName>
                                        </p:attrNameLst>
                                      </p:cBhvr>
                                      <p:tavLst>
                                        <p:tav tm="0">
                                          <p:val>
                                            <p:strVal val="1+#ppt_w/2"/>
                                          </p:val>
                                        </p:tav>
                                        <p:tav tm="100000">
                                          <p:val>
                                            <p:strVal val="#ppt_x"/>
                                          </p:val>
                                        </p:tav>
                                      </p:tavLst>
                                    </p:anim>
                                    <p:anim calcmode="lin" valueType="num">
                                      <p:cBhvr additive="base">
                                        <p:cTn id="14" dur="500" fill="hold"/>
                                        <p:tgtEl>
                                          <p:spTgt spid="51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4"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2"/>
          <p:cNvSpPr txBox="1">
            <a:spLocks/>
          </p:cNvSpPr>
          <p:nvPr/>
        </p:nvSpPr>
        <p:spPr>
          <a:xfrm>
            <a:off x="914400" y="1700808"/>
            <a:ext cx="7772400" cy="4680520"/>
          </a:xfrm>
          <a:prstGeom prst="rect">
            <a:avLst/>
          </a:prstGeom>
        </p:spPr>
        <p:txBody>
          <a:bodyPr>
            <a:normAutofit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r>
              <a:rPr lang="ar-OM" sz="2800" dirty="0">
                <a:solidFill>
                  <a:schemeClr val="accent4">
                    <a:lumMod val="60000"/>
                    <a:lumOff val="40000"/>
                  </a:schemeClr>
                </a:solidFill>
              </a:rPr>
              <a:t>المثال الثاني: </a:t>
            </a:r>
            <a:r>
              <a:rPr lang="ar-OM" sz="2800" dirty="0">
                <a:highlight>
                  <a:srgbClr val="C0C0C0"/>
                </a:highlight>
              </a:rPr>
              <a:t>منظمة الهيستدروت العمالية (اسرائيل)</a:t>
            </a:r>
          </a:p>
          <a:p>
            <a:pPr lvl="1" algn="just" rtl="1"/>
            <a:r>
              <a:rPr lang="ar-OM" sz="2400" dirty="0"/>
              <a:t>أسست </a:t>
            </a:r>
            <a:r>
              <a:rPr lang="ar-OM" sz="2400" dirty="0" err="1"/>
              <a:t>الهيستدروت</a:t>
            </a:r>
            <a:r>
              <a:rPr lang="ar-OM" sz="2400" dirty="0"/>
              <a:t> المنظمة العمالية واسعة النفوذ عام </a:t>
            </a:r>
            <a:r>
              <a:rPr lang="en-US" sz="2400" dirty="0"/>
              <a:t>1920</a:t>
            </a:r>
          </a:p>
          <a:p>
            <a:pPr lvl="1" algn="just" rtl="1"/>
            <a:r>
              <a:rPr lang="ar-OM" sz="2400" dirty="0"/>
              <a:t>وتعد أكبر منظمة طوعية إسرائيلية</a:t>
            </a:r>
          </a:p>
          <a:p>
            <a:pPr lvl="1" algn="just" rtl="1"/>
            <a:r>
              <a:rPr lang="ar-OM" sz="2400" dirty="0"/>
              <a:t>تلعب هذه المنظمة العمالية في اقتصاد البلاد وعن مسئولياتها في إدارة الموارد المالية للرفاة الاجتماعي والاندماج.</a:t>
            </a:r>
          </a:p>
          <a:p>
            <a:pPr lvl="1" algn="just" rtl="1"/>
            <a:r>
              <a:rPr lang="ar-OM" sz="2400" dirty="0"/>
              <a:t>أخذت على عاتقها البعد الاجتماعي والبعد الاقتصادي أكثر بكثير عن بقية المنظمات الأخرى </a:t>
            </a:r>
          </a:p>
          <a:p>
            <a:pPr lvl="1" algn="just" rtl="1"/>
            <a:r>
              <a:rPr lang="ar-OM" sz="2400" dirty="0" err="1"/>
              <a:t>الهيستدروت</a:t>
            </a:r>
            <a:r>
              <a:rPr lang="ar-OM" sz="2400" dirty="0"/>
              <a:t> تهيمن على </a:t>
            </a:r>
            <a:r>
              <a:rPr lang="en-US" sz="2400" dirty="0"/>
              <a:t>30</a:t>
            </a:r>
            <a:r>
              <a:rPr lang="ar-OM" sz="2400" dirty="0"/>
              <a:t>% من ناتج الصناعة، كما ان نظام التامين الصحي يغطي ما يقرب من </a:t>
            </a:r>
            <a:r>
              <a:rPr lang="en-US" sz="2400" dirty="0"/>
              <a:t>80</a:t>
            </a:r>
            <a:r>
              <a:rPr lang="ar-OM" sz="2400" dirty="0"/>
              <a:t>% من السكان</a:t>
            </a:r>
          </a:p>
          <a:p>
            <a:pPr lvl="1" algn="just" rtl="1"/>
            <a:r>
              <a:rPr lang="ar-OM" sz="2400" dirty="0"/>
              <a:t>في ذات الوقت ظل الهيستدروت وفيا ومخلصا كاتحاد عمالي يدافع عن مصالح العمال، وهذا الأمر تحديدا ما يميزه عن المنظمات الاجتماعية التي كانت قائمة في المجتمعات الشيوعية ..</a:t>
            </a:r>
            <a:endParaRPr lang="en-US" sz="2400" dirty="0"/>
          </a:p>
        </p:txBody>
      </p:sp>
    </p:spTree>
    <p:extLst>
      <p:ext uri="{BB962C8B-B14F-4D97-AF65-F5344CB8AC3E}">
        <p14:creationId xmlns:p14="http://schemas.microsoft.com/office/powerpoint/2010/main" val="22011189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descr="002">
            <a:extLst>
              <a:ext uri="{FF2B5EF4-FFF2-40B4-BE49-F238E27FC236}">
                <a16:creationId xmlns:a16="http://schemas.microsoft.com/office/drawing/2014/main" id="{AD158792-6D67-4731-B174-2A6C9F69884E}"/>
              </a:ext>
            </a:extLst>
          </p:cNvPr>
          <p:cNvSpPr>
            <a:spLocks noChangeArrowheads="1"/>
          </p:cNvSpPr>
          <p:nvPr/>
        </p:nvSpPr>
        <p:spPr bwMode="auto">
          <a:xfrm rot="10800000">
            <a:off x="1907705" y="4292004"/>
            <a:ext cx="5761038" cy="865187"/>
          </a:xfrm>
          <a:custGeom>
            <a:avLst/>
            <a:gdLst>
              <a:gd name="G0" fmla="+- 2708 0 0"/>
              <a:gd name="G1" fmla="+- 21600 0 2708"/>
              <a:gd name="G2" fmla="*/ 2708 1 2"/>
              <a:gd name="G3" fmla="+- 21600 0 G2"/>
              <a:gd name="G4" fmla="+/ 2708 21600 2"/>
              <a:gd name="G5" fmla="+/ G1 0 2"/>
              <a:gd name="G6" fmla="*/ 21600 21600 2708"/>
              <a:gd name="G7" fmla="*/ G6 1 2"/>
              <a:gd name="G8" fmla="+- 21600 0 G7"/>
              <a:gd name="G9" fmla="*/ 21600 1 2"/>
              <a:gd name="G10" fmla="+- 2708 0 G9"/>
              <a:gd name="G11" fmla="?: G10 G8 0"/>
              <a:gd name="G12" fmla="?: G10 G7 21600"/>
              <a:gd name="T0" fmla="*/ 20246 w 21600"/>
              <a:gd name="T1" fmla="*/ 10800 h 21600"/>
              <a:gd name="T2" fmla="*/ 10800 w 21600"/>
              <a:gd name="T3" fmla="*/ 21600 h 21600"/>
              <a:gd name="T4" fmla="*/ 1354 w 21600"/>
              <a:gd name="T5" fmla="*/ 10800 h 21600"/>
              <a:gd name="T6" fmla="*/ 10800 w 21600"/>
              <a:gd name="T7" fmla="*/ 0 h 21600"/>
              <a:gd name="T8" fmla="*/ 3154 w 21600"/>
              <a:gd name="T9" fmla="*/ 3154 h 21600"/>
              <a:gd name="T10" fmla="*/ 18446 w 21600"/>
              <a:gd name="T11" fmla="*/ 18446 h 21600"/>
            </a:gdLst>
            <a:ahLst/>
            <a:cxnLst>
              <a:cxn ang="0">
                <a:pos x="T0" y="T1"/>
              </a:cxn>
              <a:cxn ang="0">
                <a:pos x="T2" y="T3"/>
              </a:cxn>
              <a:cxn ang="0">
                <a:pos x="T4" y="T5"/>
              </a:cxn>
              <a:cxn ang="0">
                <a:pos x="T6" y="T7"/>
              </a:cxn>
            </a:cxnLst>
            <a:rect l="T8" t="T9" r="T10" b="T11"/>
            <a:pathLst>
              <a:path w="21600" h="21600">
                <a:moveTo>
                  <a:pt x="0" y="0"/>
                </a:moveTo>
                <a:lnTo>
                  <a:pt x="2708" y="21600"/>
                </a:lnTo>
                <a:lnTo>
                  <a:pt x="18892" y="21600"/>
                </a:lnTo>
                <a:lnTo>
                  <a:pt x="21600" y="0"/>
                </a:lnTo>
                <a:close/>
              </a:path>
            </a:pathLst>
          </a:custGeom>
          <a:blipFill dpi="0" rotWithShape="1">
            <a:blip r:embed="rId2"/>
            <a:srcRect/>
            <a:stretch>
              <a:fillRect/>
            </a:stretch>
          </a:blipFill>
          <a:ln>
            <a:noFill/>
          </a:ln>
          <a:effectLst/>
          <a:scene3d>
            <a:camera prst="legacyObliqueRight"/>
            <a:lightRig rig="legacyFlat2" dir="t"/>
          </a:scene3d>
          <a:sp3d extrusionH="163500" prstMaterial="legacyMetal">
            <a:bevelT w="13500" h="13500" prst="angle"/>
            <a:bevelB w="13500" h="13500" prst="angle"/>
            <a:extrusionClr>
              <a:srgbClr val="FFFFFF"/>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FFFFFF">
                      <a:gamma/>
                      <a:shade val="60000"/>
                      <a:invGamma/>
                    </a:srgbClr>
                  </a:outerShdw>
                </a:effectLst>
              </a14:hiddenEffects>
            </a:ext>
          </a:extLst>
        </p:spPr>
        <p:txBody>
          <a:bodyPr rot="10800000" wrap="none" anchor="ctr">
            <a:flatTx/>
          </a:bodyPr>
          <a:lstStyle/>
          <a:p>
            <a:pPr algn="ctr" rtl="1"/>
            <a:r>
              <a:rPr lang="ar-OM" sz="2800" b="1" dirty="0">
                <a:solidFill>
                  <a:schemeClr val="accent2">
                    <a:lumMod val="50000"/>
                  </a:schemeClr>
                </a:solidFill>
                <a:cs typeface="HASOOB" pitchFamily="2" charset="-78"/>
              </a:rPr>
              <a:t>المستوى العالمي</a:t>
            </a:r>
          </a:p>
        </p:txBody>
      </p:sp>
      <p:sp>
        <p:nvSpPr>
          <p:cNvPr id="3" name="AutoShape 6" descr="002">
            <a:extLst>
              <a:ext uri="{FF2B5EF4-FFF2-40B4-BE49-F238E27FC236}">
                <a16:creationId xmlns:a16="http://schemas.microsoft.com/office/drawing/2014/main" id="{FF5CEB4D-0617-4A5A-8413-D1BF6AF72790}"/>
              </a:ext>
            </a:extLst>
          </p:cNvPr>
          <p:cNvSpPr>
            <a:spLocks noChangeArrowheads="1"/>
          </p:cNvSpPr>
          <p:nvPr/>
        </p:nvSpPr>
        <p:spPr bwMode="auto">
          <a:xfrm rot="10800000">
            <a:off x="2626843" y="3428404"/>
            <a:ext cx="4321175" cy="865187"/>
          </a:xfrm>
          <a:custGeom>
            <a:avLst/>
            <a:gdLst>
              <a:gd name="G0" fmla="+- 3909 0 0"/>
              <a:gd name="G1" fmla="+- 21600 0 3909"/>
              <a:gd name="G2" fmla="*/ 3909 1 2"/>
              <a:gd name="G3" fmla="+- 21600 0 G2"/>
              <a:gd name="G4" fmla="+/ 3909 21600 2"/>
              <a:gd name="G5" fmla="+/ G1 0 2"/>
              <a:gd name="G6" fmla="*/ 21600 21600 3909"/>
              <a:gd name="G7" fmla="*/ G6 1 2"/>
              <a:gd name="G8" fmla="+- 21600 0 G7"/>
              <a:gd name="G9" fmla="*/ 21600 1 2"/>
              <a:gd name="G10" fmla="+- 3909 0 G9"/>
              <a:gd name="G11" fmla="?: G10 G8 0"/>
              <a:gd name="G12" fmla="?: G10 G7 21600"/>
              <a:gd name="T0" fmla="*/ 19645 w 21600"/>
              <a:gd name="T1" fmla="*/ 10800 h 21600"/>
              <a:gd name="T2" fmla="*/ 10800 w 21600"/>
              <a:gd name="T3" fmla="*/ 21600 h 21600"/>
              <a:gd name="T4" fmla="*/ 1955 w 21600"/>
              <a:gd name="T5" fmla="*/ 10800 h 21600"/>
              <a:gd name="T6" fmla="*/ 10800 w 21600"/>
              <a:gd name="T7" fmla="*/ 0 h 21600"/>
              <a:gd name="T8" fmla="*/ 3755 w 21600"/>
              <a:gd name="T9" fmla="*/ 3755 h 21600"/>
              <a:gd name="T10" fmla="*/ 17845 w 21600"/>
              <a:gd name="T11" fmla="*/ 17845 h 21600"/>
            </a:gdLst>
            <a:ahLst/>
            <a:cxnLst>
              <a:cxn ang="0">
                <a:pos x="T0" y="T1"/>
              </a:cxn>
              <a:cxn ang="0">
                <a:pos x="T2" y="T3"/>
              </a:cxn>
              <a:cxn ang="0">
                <a:pos x="T4" y="T5"/>
              </a:cxn>
              <a:cxn ang="0">
                <a:pos x="T6" y="T7"/>
              </a:cxn>
            </a:cxnLst>
            <a:rect l="T8" t="T9" r="T10" b="T11"/>
            <a:pathLst>
              <a:path w="21600" h="21600">
                <a:moveTo>
                  <a:pt x="0" y="0"/>
                </a:moveTo>
                <a:lnTo>
                  <a:pt x="3909" y="21600"/>
                </a:lnTo>
                <a:lnTo>
                  <a:pt x="17691" y="21600"/>
                </a:lnTo>
                <a:lnTo>
                  <a:pt x="21600" y="0"/>
                </a:lnTo>
                <a:close/>
              </a:path>
            </a:pathLst>
          </a:custGeom>
          <a:blipFill dpi="0" rotWithShape="1">
            <a:blip r:embed="rId2"/>
            <a:srcRect/>
            <a:stretch>
              <a:fillRect/>
            </a:stretch>
          </a:blipFill>
          <a:ln>
            <a:noFill/>
          </a:ln>
          <a:effectLst/>
          <a:scene3d>
            <a:camera prst="legacyObliqueRight"/>
            <a:lightRig rig="legacyFlat2" dir="t"/>
          </a:scene3d>
          <a:sp3d extrusionH="163500" prstMaterial="legacyMetal">
            <a:bevelT w="13500" h="13500" prst="angle"/>
            <a:bevelB w="13500" h="13500" prst="angle"/>
            <a:extrusionClr>
              <a:srgbClr val="FFFFFF"/>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FFFFFF">
                      <a:gamma/>
                      <a:shade val="60000"/>
                      <a:invGamma/>
                    </a:srgbClr>
                  </a:outerShdw>
                </a:effectLst>
              </a14:hiddenEffects>
            </a:ext>
          </a:extLst>
        </p:spPr>
        <p:txBody>
          <a:bodyPr rot="10800000" wrap="none" anchor="ctr">
            <a:flatTx/>
          </a:bodyPr>
          <a:lstStyle/>
          <a:p>
            <a:pPr algn="ctr" rtl="1"/>
            <a:r>
              <a:rPr lang="ar-OM" sz="2800" b="1" dirty="0">
                <a:solidFill>
                  <a:srgbClr val="00B050"/>
                </a:solidFill>
                <a:cs typeface="HASOOB" pitchFamily="2" charset="-78"/>
              </a:rPr>
              <a:t>المستوى الوطني والاقليمي</a:t>
            </a:r>
          </a:p>
        </p:txBody>
      </p:sp>
      <p:sp>
        <p:nvSpPr>
          <p:cNvPr id="4" name="AutoShape 7" descr="002">
            <a:extLst>
              <a:ext uri="{FF2B5EF4-FFF2-40B4-BE49-F238E27FC236}">
                <a16:creationId xmlns:a16="http://schemas.microsoft.com/office/drawing/2014/main" id="{92B31280-A701-4888-9ED1-F1D808751C8C}"/>
              </a:ext>
            </a:extLst>
          </p:cNvPr>
          <p:cNvSpPr>
            <a:spLocks noChangeArrowheads="1"/>
          </p:cNvSpPr>
          <p:nvPr/>
        </p:nvSpPr>
        <p:spPr bwMode="auto">
          <a:xfrm>
            <a:off x="3419005" y="1917426"/>
            <a:ext cx="2736850" cy="1511300"/>
          </a:xfrm>
          <a:prstGeom prst="triangle">
            <a:avLst>
              <a:gd name="adj" fmla="val 50000"/>
            </a:avLst>
          </a:prstGeom>
          <a:blipFill dpi="0" rotWithShape="1">
            <a:blip r:embed="rId2"/>
            <a:srcRect/>
            <a:stretch>
              <a:fillRect/>
            </a:stretch>
          </a:blipFill>
          <a:ln>
            <a:noFill/>
          </a:ln>
          <a:effectLst/>
          <a:scene3d>
            <a:camera prst="legacyObliqueRight"/>
            <a:lightRig rig="legacyFlat2" dir="t"/>
          </a:scene3d>
          <a:sp3d extrusionH="163500" prstMaterial="legacyMetal">
            <a:bevelT w="13500" h="13500" prst="angle"/>
            <a:bevelB w="13500" h="13500" prst="angle"/>
            <a:extrusionClr>
              <a:srgbClr val="FFFFFF"/>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FFFFFF">
                      <a:gamma/>
                      <a:shade val="60000"/>
                      <a:invGamma/>
                    </a:srgbClr>
                  </a:outerShdw>
                </a:effectLst>
              </a14:hiddenEffects>
            </a:ext>
          </a:extLst>
        </p:spPr>
        <p:txBody>
          <a:bodyPr wrap="none" anchor="ctr">
            <a:flatTx/>
          </a:bodyPr>
          <a:lstStyle/>
          <a:p>
            <a:pPr algn="ctr" rtl="1"/>
            <a:r>
              <a:rPr lang="ar-OM" sz="3200" b="1" dirty="0">
                <a:solidFill>
                  <a:srgbClr val="7030A0"/>
                </a:solidFill>
                <a:cs typeface="HASOOB" pitchFamily="2" charset="-78"/>
              </a:rPr>
              <a:t>النشاط على</a:t>
            </a:r>
          </a:p>
          <a:p>
            <a:pPr algn="ctr" rtl="1"/>
            <a:r>
              <a:rPr lang="ar-OM" sz="3200" b="1" dirty="0">
                <a:solidFill>
                  <a:srgbClr val="7030A0"/>
                </a:solidFill>
                <a:cs typeface="HASOOB" pitchFamily="2" charset="-78"/>
              </a:rPr>
              <a:t>مستوى الفرع / المحلي</a:t>
            </a:r>
          </a:p>
        </p:txBody>
      </p:sp>
      <p:sp>
        <p:nvSpPr>
          <p:cNvPr id="5" name="WordArt 3">
            <a:extLst>
              <a:ext uri="{FF2B5EF4-FFF2-40B4-BE49-F238E27FC236}">
                <a16:creationId xmlns:a16="http://schemas.microsoft.com/office/drawing/2014/main" id="{442883D2-5218-400A-B64B-C4FA90AC13C8}"/>
              </a:ext>
            </a:extLst>
          </p:cNvPr>
          <p:cNvSpPr>
            <a:spLocks noChangeArrowheads="1" noChangeShapeType="1" noTextEdit="1"/>
          </p:cNvSpPr>
          <p:nvPr/>
        </p:nvSpPr>
        <p:spPr bwMode="auto">
          <a:xfrm>
            <a:off x="2124794" y="979066"/>
            <a:ext cx="5543550" cy="7937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49532"/>
              </a:avLst>
            </a:prstTxWarp>
          </a:bodyPr>
          <a:lstStyle/>
          <a:p>
            <a:pPr algn="just" rtl="1"/>
            <a:r>
              <a:rPr lang="ar-OM" sz="3600" b="1" dirty="0"/>
              <a:t>تنتظم أغلب النقابات العمالية أولاً على:</a:t>
            </a:r>
          </a:p>
        </p:txBody>
      </p:sp>
      <p:sp>
        <p:nvSpPr>
          <p:cNvPr id="6" name="WordArt 3">
            <a:extLst>
              <a:ext uri="{FF2B5EF4-FFF2-40B4-BE49-F238E27FC236}">
                <a16:creationId xmlns:a16="http://schemas.microsoft.com/office/drawing/2014/main" id="{442883D2-5218-400A-B64B-C4FA90AC13C8}"/>
              </a:ext>
            </a:extLst>
          </p:cNvPr>
          <p:cNvSpPr>
            <a:spLocks noChangeArrowheads="1" noChangeShapeType="1" noTextEdit="1"/>
          </p:cNvSpPr>
          <p:nvPr/>
        </p:nvSpPr>
        <p:spPr bwMode="auto">
          <a:xfrm>
            <a:off x="1331640" y="5443562"/>
            <a:ext cx="7272808" cy="79375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49532"/>
              </a:avLst>
            </a:prstTxWarp>
          </a:bodyPr>
          <a:lstStyle/>
          <a:p>
            <a:pPr algn="just" rtl="1"/>
            <a:r>
              <a:rPr lang="ar-OM" sz="3600" b="1" dirty="0"/>
              <a:t>ولكن نجم عن هذا الأمر بناء تنظيمي مزدوج يتطلب مقاربة مشتركة بين أطراف الحركة النقابية ....</a:t>
            </a: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637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fade">
                                      <p:cBhvr>
                                        <p:cTn id="28" dur="1000"/>
                                        <p:tgtEl>
                                          <p:spTgt spid="2"/>
                                        </p:tgtEl>
                                      </p:cBhvr>
                                    </p:animEffect>
                                    <p:anim calcmode="lin" valueType="num">
                                      <p:cBhvr>
                                        <p:cTn id="29" dur="1000" fill="hold"/>
                                        <p:tgtEl>
                                          <p:spTgt spid="2"/>
                                        </p:tgtEl>
                                        <p:attrNameLst>
                                          <p:attrName>ppt_x</p:attrName>
                                        </p:attrNameLst>
                                      </p:cBhvr>
                                      <p:tavLst>
                                        <p:tav tm="0">
                                          <p:val>
                                            <p:strVal val="#ppt_x"/>
                                          </p:val>
                                        </p:tav>
                                        <p:tav tm="100000">
                                          <p:val>
                                            <p:strVal val="#ppt_x"/>
                                          </p:val>
                                        </p:tav>
                                      </p:tavLst>
                                    </p:anim>
                                    <p:anim calcmode="lin" valueType="num">
                                      <p:cBhvr>
                                        <p:cTn id="30" dur="1000" fill="hold"/>
                                        <p:tgtEl>
                                          <p:spTgt spid="2"/>
                                        </p:tgtEl>
                                        <p:attrNameLst>
                                          <p:attrName>ppt_y</p:attrName>
                                        </p:attrNameLst>
                                      </p:cBhvr>
                                      <p:tavLst>
                                        <p:tav tm="0">
                                          <p:val>
                                            <p:strVal val="#ppt_y+.1"/>
                                          </p:val>
                                        </p:tav>
                                        <p:tav tm="100000">
                                          <p:val>
                                            <p:strVal val="#ppt_y"/>
                                          </p:val>
                                        </p:tav>
                                      </p:tavLst>
                                    </p:anim>
                                  </p:childTnLst>
                                </p:cTn>
                              </p:par>
                            </p:childTnLst>
                          </p:cTn>
                        </p:par>
                        <p:par>
                          <p:cTn id="31" fill="hold">
                            <p:stCondLst>
                              <p:cond delay="1000"/>
                            </p:stCondLst>
                            <p:childTnLst>
                              <p:par>
                                <p:cTn id="32" presetID="47" presetClass="entr" presetSubtype="0" fill="hold" grpId="0"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500"/>
                                        <p:tgtEl>
                                          <p:spTgt spid="6"/>
                                        </p:tgtEl>
                                      </p:cBhvr>
                                    </p:animEffect>
                                    <p:anim calcmode="lin" valueType="num">
                                      <p:cBhvr>
                                        <p:cTn id="35" dur="500" fill="hold"/>
                                        <p:tgtEl>
                                          <p:spTgt spid="6"/>
                                        </p:tgtEl>
                                        <p:attrNameLst>
                                          <p:attrName>ppt_x</p:attrName>
                                        </p:attrNameLst>
                                      </p:cBhvr>
                                      <p:tavLst>
                                        <p:tav tm="0">
                                          <p:val>
                                            <p:strVal val="#ppt_x"/>
                                          </p:val>
                                        </p:tav>
                                        <p:tav tm="100000">
                                          <p:val>
                                            <p:strVal val="#ppt_x"/>
                                          </p:val>
                                        </p:tav>
                                      </p:tavLst>
                                    </p:anim>
                                    <p:anim calcmode="lin" valueType="num">
                                      <p:cBhvr>
                                        <p:cTn id="36"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2"/>
          <p:cNvSpPr txBox="1">
            <a:spLocks/>
          </p:cNvSpPr>
          <p:nvPr/>
        </p:nvSpPr>
        <p:spPr>
          <a:xfrm>
            <a:off x="914400" y="1700808"/>
            <a:ext cx="7772400" cy="4680520"/>
          </a:xfrm>
          <a:prstGeom prst="rect">
            <a:avLst/>
          </a:prstGeom>
        </p:spPr>
        <p:txBody>
          <a:bodyPr>
            <a:normAutofit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lvl="1" algn="just" rtl="1"/>
            <a:r>
              <a:rPr lang="ar-OM" sz="2400" dirty="0"/>
              <a:t>يعتقد بأن منظمة </a:t>
            </a:r>
            <a:r>
              <a:rPr lang="ar-OM" sz="2400" dirty="0" err="1"/>
              <a:t>سوليداريزمو</a:t>
            </a:r>
            <a:r>
              <a:rPr lang="ar-OM" sz="2400" dirty="0"/>
              <a:t> التضامنية التعاضدية هي حركة جماهيرية وعقيدة للحركة العمالية الطبقية ولكنها في الحقيقة هي بعيدة كل البعد عن ذلك.</a:t>
            </a:r>
          </a:p>
          <a:p>
            <a:pPr lvl="1" algn="just" rtl="1"/>
            <a:r>
              <a:rPr lang="ar-OM" sz="2400" dirty="0"/>
              <a:t>تقدم تلك المنظمة مكتسبات أبوية </a:t>
            </a:r>
            <a:r>
              <a:rPr lang="ar-OM" sz="2400" dirty="0" err="1"/>
              <a:t>لمنتسبيها</a:t>
            </a:r>
            <a:r>
              <a:rPr lang="ar-OM" sz="2400" dirty="0"/>
              <a:t> من العمال كمراكز مجانية لقضاء الاجازات والعمل والمساعدة في ايجاد مسكن واشراك العامل ببعض الاسهم في الشركة والاسهام في ادارتها.</a:t>
            </a:r>
          </a:p>
          <a:p>
            <a:pPr lvl="1" algn="just" rtl="1"/>
            <a:r>
              <a:rPr lang="ar-OM" sz="2400" dirty="0"/>
              <a:t>أما العمال الذين يعارضون الانضمام الى هذه المنظمة فغالبا ما يواجهون حالات من الترويع والتهديد أو يطردون من العمل من قبل أصحاب هذه الشركات.</a:t>
            </a:r>
          </a:p>
          <a:p>
            <a:pPr lvl="1" algn="just" rtl="1"/>
            <a:r>
              <a:rPr lang="ar-OM" sz="2400" dirty="0"/>
              <a:t>ان الهدف الأساسي من اقامة منظمة </a:t>
            </a:r>
            <a:r>
              <a:rPr lang="ar-OM" sz="2400" dirty="0" err="1"/>
              <a:t>سوليداريزمو</a:t>
            </a:r>
            <a:r>
              <a:rPr lang="ar-OM" sz="2400" dirty="0"/>
              <a:t> هو تدمير قوة الحركة النقابية الحرة والعمل على اضعافها، وذلك من خلال النقاش الزائف وغير المشروع القائل بان مصالح العمال تتطابق ولا تتناقض مع مصالح أصحاب الأعمال المالكين للشركات ..</a:t>
            </a:r>
            <a:endParaRPr lang="en-US" sz="2400" dirty="0"/>
          </a:p>
        </p:txBody>
      </p:sp>
      <p:sp>
        <p:nvSpPr>
          <p:cNvPr id="6" name="Title 1"/>
          <p:cNvSpPr txBox="1">
            <a:spLocks/>
          </p:cNvSpPr>
          <p:nvPr/>
        </p:nvSpPr>
        <p:spPr>
          <a:xfrm>
            <a:off x="2819400" y="620688"/>
            <a:ext cx="5867400" cy="878793"/>
          </a:xfrm>
          <a:prstGeom prst="rect">
            <a:avLst/>
          </a:prstGeom>
        </p:spPr>
        <p:txBody>
          <a:bodyPr>
            <a:norm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dirty="0" err="1">
                <a:solidFill>
                  <a:srgbClr val="FF0000"/>
                </a:solidFill>
                <a:latin typeface="Simplified Arabic" panose="02020603050405020304" pitchFamily="18" charset="-78"/>
                <a:cs typeface="Simplified Arabic" panose="02020603050405020304" pitchFamily="18" charset="-78"/>
              </a:rPr>
              <a:t>سوليداريزمو</a:t>
            </a:r>
            <a:r>
              <a:rPr lang="ar-OM" dirty="0">
                <a:solidFill>
                  <a:srgbClr val="FF0000"/>
                </a:solidFill>
                <a:latin typeface="Simplified Arabic" panose="02020603050405020304" pitchFamily="18" charset="-78"/>
                <a:cs typeface="Simplified Arabic" panose="02020603050405020304" pitchFamily="18" charset="-78"/>
              </a:rPr>
              <a:t> في أمريكا الوسطى</a:t>
            </a:r>
            <a:endParaRPr lang="en-US" dirty="0">
              <a:solidFill>
                <a:srgbClr val="FF000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4130701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2"/>
          <p:cNvSpPr txBox="1">
            <a:spLocks/>
          </p:cNvSpPr>
          <p:nvPr/>
        </p:nvSpPr>
        <p:spPr>
          <a:xfrm>
            <a:off x="914400" y="1556792"/>
            <a:ext cx="7772400" cy="4824536"/>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endParaRPr lang="ar-OM" sz="3000" dirty="0">
              <a:highlight>
                <a:srgbClr val="C0C0C0"/>
              </a:highlight>
              <a:latin typeface="Simplified Arabic" pitchFamily="18" charset="-78"/>
              <a:cs typeface="Simplified Arabic" pitchFamily="18" charset="-78"/>
            </a:endParaRPr>
          </a:p>
          <a:p>
            <a:pPr lvl="1" algn="just" rtl="1"/>
            <a:r>
              <a:rPr lang="ar-OM" sz="3000" dirty="0">
                <a:latin typeface="Simplified Arabic" pitchFamily="18" charset="-78"/>
                <a:cs typeface="Simplified Arabic" pitchFamily="18" charset="-78"/>
              </a:rPr>
              <a:t>عندما تراعى المعايير الدولية المتعلقة بحقوق الانسان والنقابات فيمكن حينها أن يتقدم ويتوطد مفهوم ومعنى الديمقراطية.</a:t>
            </a:r>
          </a:p>
          <a:p>
            <a:pPr lvl="1" algn="just" rtl="1"/>
            <a:r>
              <a:rPr lang="ar-OM" sz="3000" dirty="0">
                <a:latin typeface="Simplified Arabic" pitchFamily="18" charset="-78"/>
                <a:cs typeface="Simplified Arabic" pitchFamily="18" charset="-78"/>
              </a:rPr>
              <a:t>ومهما يكن الأمر فان سمات وخصائص النقابات هي تلك المواقف التي تجعلها مستقلة عن الأحزاب السياسية.</a:t>
            </a:r>
          </a:p>
          <a:p>
            <a:pPr lvl="1" algn="just" rtl="1"/>
            <a:r>
              <a:rPr lang="ar-OM" sz="3000" dirty="0">
                <a:latin typeface="Simplified Arabic" pitchFamily="18" charset="-78"/>
                <a:cs typeface="Simplified Arabic" pitchFamily="18" charset="-78"/>
              </a:rPr>
              <a:t>فالنقابات قادرة على إقامة صلات وارتباطات بالحكومة على أساس ما يكتسبه أعضاؤها من استحقاقات ومكاسب بفضل سياسة تلك الحكومات ومراعاتها لمصالح جماهير العمال.</a:t>
            </a:r>
            <a:endParaRPr lang="en-US" sz="3000" dirty="0">
              <a:latin typeface="Simplified Arabic" pitchFamily="18" charset="-78"/>
              <a:cs typeface="Simplified Arabic" pitchFamily="18" charset="-78"/>
            </a:endParaRPr>
          </a:p>
        </p:txBody>
      </p:sp>
    </p:spTree>
    <p:extLst>
      <p:ext uri="{BB962C8B-B14F-4D97-AF65-F5344CB8AC3E}">
        <p14:creationId xmlns:p14="http://schemas.microsoft.com/office/powerpoint/2010/main" val="1019360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629400"/>
            <a:ext cx="9158289" cy="27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Box 4">
            <a:extLst>
              <a:ext uri="{FF2B5EF4-FFF2-40B4-BE49-F238E27FC236}">
                <a16:creationId xmlns:a16="http://schemas.microsoft.com/office/drawing/2014/main" id="{ED2105F2-57BB-4DE2-B58D-E67FD9DE24F7}"/>
              </a:ext>
            </a:extLst>
          </p:cNvPr>
          <p:cNvSpPr txBox="1">
            <a:spLocks noChangeArrowheads="1"/>
          </p:cNvSpPr>
          <p:nvPr/>
        </p:nvSpPr>
        <p:spPr bwMode="auto">
          <a:xfrm>
            <a:off x="914400" y="3276600"/>
            <a:ext cx="7467600" cy="777875"/>
          </a:xfrm>
          <a:prstGeom prst="rect">
            <a:avLst/>
          </a:prstGeom>
          <a:noFill/>
          <a:ln w="9525" algn="ctr">
            <a:noFill/>
            <a:miter lim="800000"/>
            <a:headEnd/>
            <a:tailEnd/>
          </a:ln>
          <a:effectLst/>
        </p:spPr>
        <p:txBody>
          <a:bodyPr>
            <a:spAutoFit/>
          </a:bodyPr>
          <a:lstStyle/>
          <a:p>
            <a:pPr algn="ctr" rtl="1">
              <a:defRPr/>
            </a:pPr>
            <a:r>
              <a:rPr lang="ar-OM" sz="4500" i="1" dirty="0">
                <a:solidFill>
                  <a:srgbClr val="0059DC"/>
                </a:solidFill>
                <a:effectLst>
                  <a:outerShdw blurRad="38100" dist="38100" dir="2700000" algn="tl">
                    <a:srgbClr val="C0C0C0"/>
                  </a:outerShdw>
                </a:effectLst>
                <a:cs typeface="HASOOB" pitchFamily="2" charset="-78"/>
              </a:rPr>
              <a:t>شكــــرا علـى حسن إصغـائكم  وتفاعلكم ...</a:t>
            </a:r>
            <a:endParaRPr lang="en-GB" sz="4500" i="1" dirty="0">
              <a:solidFill>
                <a:srgbClr val="0059DC"/>
              </a:solidFill>
              <a:effectLst>
                <a:outerShdw blurRad="38100" dist="38100" dir="2700000" algn="tl">
                  <a:srgbClr val="C0C0C0"/>
                </a:outerShdw>
              </a:effectLst>
              <a:cs typeface="HASOOB" pitchFamily="2" charset="-78"/>
            </a:endParaRPr>
          </a:p>
        </p:txBody>
      </p:sp>
    </p:spTree>
    <p:extLst>
      <p:ext uri="{BB962C8B-B14F-4D97-AF65-F5344CB8AC3E}">
        <p14:creationId xmlns:p14="http://schemas.microsoft.com/office/powerpoint/2010/main" val="23198615"/>
      </p:ext>
    </p:extLst>
  </p:cSld>
  <p:clrMapOvr>
    <a:masterClrMapping/>
  </p:clrMapOvr>
  <p:transition spd="med">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545556" y="260648"/>
            <a:ext cx="5760244" cy="822960"/>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SA">
                <a:solidFill>
                  <a:srgbClr val="FF0000"/>
                </a:solidFill>
                <a:latin typeface="Simplified Arabic" pitchFamily="18" charset="-78"/>
                <a:cs typeface="Simplified Arabic" pitchFamily="18" charset="-78"/>
              </a:rPr>
              <a:t>نبذه عن سبب وجود النقابات</a:t>
            </a:r>
            <a:endParaRPr lang="en-US" dirty="0">
              <a:solidFill>
                <a:srgbClr val="FF0000"/>
              </a:solidFill>
              <a:latin typeface="Simplified Arabic" pitchFamily="18" charset="-78"/>
              <a:cs typeface="Simplified Arabic" pitchFamily="18" charset="-78"/>
            </a:endParaRPr>
          </a:p>
        </p:txBody>
      </p:sp>
      <p:sp>
        <p:nvSpPr>
          <p:cNvPr id="3" name="Content Placeholder 2"/>
          <p:cNvSpPr txBox="1">
            <a:spLocks/>
          </p:cNvSpPr>
          <p:nvPr/>
        </p:nvSpPr>
        <p:spPr>
          <a:xfrm>
            <a:off x="609600" y="1319064"/>
            <a:ext cx="8001000" cy="5422304"/>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514350" indent="-514350" algn="just" rtl="1">
              <a:buFont typeface="Wingdings 3"/>
              <a:buAutoNum type="arabicPeriod"/>
            </a:pPr>
            <a:r>
              <a:rPr lang="ar-SA" sz="2900" dirty="0">
                <a:latin typeface="Simplified Arabic" panose="02020603050405020304" pitchFamily="18" charset="-78"/>
                <a:cs typeface="Simplified Arabic" panose="02020603050405020304" pitchFamily="18" charset="-78"/>
              </a:rPr>
              <a:t>تمر مجتمعات أوروبا الشرقية والوسطى ككل وكذلك عدة بلدان في أسيا وافريقيا وأمريكا اللاتينية بمرحلة حاسمة من المتغيرات، فقبل كل شيء هنالك التحول الى الديمقراطية التي ينبغي أن تعزز مهما بلغ الثمن، اضافة الى أن هذه التحولات السياسية فتحت البا</a:t>
            </a:r>
            <a:r>
              <a:rPr lang="ar-OM" sz="2900" dirty="0">
                <a:latin typeface="Simplified Arabic" panose="02020603050405020304" pitchFamily="18" charset="-78"/>
                <a:cs typeface="Simplified Arabic" panose="02020603050405020304" pitchFamily="18" charset="-78"/>
              </a:rPr>
              <a:t>ب</a:t>
            </a:r>
            <a:r>
              <a:rPr lang="ar-SA" sz="2900" dirty="0">
                <a:latin typeface="Simplified Arabic" panose="02020603050405020304" pitchFamily="18" charset="-78"/>
                <a:cs typeface="Simplified Arabic" panose="02020603050405020304" pitchFamily="18" charset="-78"/>
              </a:rPr>
              <a:t> على مصرعيه لتغيرات اجتماعية واقتصادية قد تؤدي الى انضواء هذه البلدان في اطار </a:t>
            </a:r>
            <a:r>
              <a:rPr lang="ar-SA" sz="2900" dirty="0" err="1">
                <a:latin typeface="Simplified Arabic" panose="02020603050405020304" pitchFamily="18" charset="-78"/>
                <a:cs typeface="Simplified Arabic" panose="02020603050405020304" pitchFamily="18" charset="-78"/>
              </a:rPr>
              <a:t>الإقتصاد</a:t>
            </a:r>
            <a:r>
              <a:rPr lang="ar-SA" sz="2900" dirty="0">
                <a:latin typeface="Simplified Arabic" panose="02020603050405020304" pitchFamily="18" charset="-78"/>
                <a:cs typeface="Simplified Arabic" panose="02020603050405020304" pitchFamily="18" charset="-78"/>
              </a:rPr>
              <a:t> العالمي والنظام الدولي.</a:t>
            </a:r>
            <a:endParaRPr lang="en-US" sz="2900" dirty="0">
              <a:latin typeface="Simplified Arabic" panose="02020603050405020304" pitchFamily="18" charset="-78"/>
              <a:cs typeface="Simplified Arabic" panose="02020603050405020304" pitchFamily="18" charset="-78"/>
            </a:endParaRPr>
          </a:p>
          <a:p>
            <a:pPr marL="514350" indent="-514350" algn="just" rtl="1">
              <a:buFont typeface="Wingdings 3"/>
              <a:buAutoNum type="arabicPeriod"/>
            </a:pPr>
            <a:r>
              <a:rPr lang="ar-OM" sz="2900" dirty="0">
                <a:latin typeface="Simplified Arabic" panose="02020603050405020304" pitchFamily="18" charset="-78"/>
                <a:cs typeface="Simplified Arabic" panose="02020603050405020304" pitchFamily="18" charset="-78"/>
              </a:rPr>
              <a:t>تجد </a:t>
            </a:r>
            <a:r>
              <a:rPr lang="ar-SA" sz="2900" dirty="0">
                <a:latin typeface="Simplified Arabic" panose="02020603050405020304" pitchFamily="18" charset="-78"/>
                <a:cs typeface="Simplified Arabic" panose="02020603050405020304" pitchFamily="18" charset="-78"/>
              </a:rPr>
              <a:t>الحركة النقابية نفسها في هذه البلدان على مفترق الطرق ..</a:t>
            </a:r>
            <a:endParaRPr lang="ar-OM" sz="2900" dirty="0">
              <a:latin typeface="Simplified Arabic" panose="02020603050405020304" pitchFamily="18" charset="-78"/>
              <a:cs typeface="Simplified Arabic" panose="02020603050405020304" pitchFamily="18" charset="-78"/>
            </a:endParaRPr>
          </a:p>
          <a:p>
            <a:pPr algn="just" rtl="1"/>
            <a:r>
              <a:rPr lang="ar-SA" sz="2800" dirty="0">
                <a:latin typeface="Simplified Arabic" panose="02020603050405020304" pitchFamily="18" charset="-78"/>
                <a:cs typeface="Simplified Arabic" panose="02020603050405020304" pitchFamily="18" charset="-78"/>
              </a:rPr>
              <a:t>فمن جهة ان قدرها يحتم أن تأخذ على عاتقها مسئوليات جسام في ذات الوقت الذي تدقق النظر في المؤشرات الإقتصادية في المدى القصير فترى (عجز في الموازنة،</a:t>
            </a:r>
            <a:r>
              <a:rPr lang="ar-OM" sz="2800" dirty="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تضخم كابح،</a:t>
            </a:r>
            <a:r>
              <a:rPr lang="ar-OM" sz="2800" dirty="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ضغوط الممارسات الأجنبية.</a:t>
            </a:r>
            <a:endParaRPr lang="ar-OM" sz="2800" dirty="0">
              <a:latin typeface="Simplified Arabic" panose="02020603050405020304" pitchFamily="18" charset="-78"/>
              <a:cs typeface="Simplified Arabic" panose="02020603050405020304" pitchFamily="18" charset="-78"/>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608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Scale>
                                      <p:cBhvr>
                                        <p:cTn id="12"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
                                            <p:txEl>
                                              <p:pRg st="0" end="0"/>
                                            </p:txEl>
                                          </p:spTgt>
                                        </p:tgtEl>
                                        <p:attrNameLst>
                                          <p:attrName>ppt_x</p:attrName>
                                          <p:attrName>ppt_y</p:attrName>
                                        </p:attrNameLst>
                                      </p:cBhvr>
                                    </p:animMotion>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Scale>
                                      <p:cBhvr>
                                        <p:cTn id="19"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3">
                                            <p:txEl>
                                              <p:pRg st="1" end="1"/>
                                            </p:txEl>
                                          </p:spTgt>
                                        </p:tgtEl>
                                        <p:attrNameLst>
                                          <p:attrName>ppt_x</p:attrName>
                                          <p:attrName>ppt_y</p:attrName>
                                        </p:attrNameLst>
                                      </p:cBhvr>
                                    </p:animMotion>
                                    <p:animEffect transition="in" filter="fade">
                                      <p:cBhvr>
                                        <p:cTn id="2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755576" y="1556792"/>
            <a:ext cx="7848872" cy="4896544"/>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r>
              <a:rPr lang="ar-SA" sz="3000" dirty="0">
                <a:latin typeface="Simplified Arabic" panose="02020603050405020304" pitchFamily="18" charset="-78"/>
                <a:cs typeface="Simplified Arabic" panose="02020603050405020304" pitchFamily="18" charset="-78"/>
              </a:rPr>
              <a:t>ومن الجهة الأخرى تبدو حكومات هذه البلدان على قناعة مفادها</a:t>
            </a:r>
            <a:r>
              <a:rPr lang="ar-OM" sz="3000" dirty="0">
                <a:latin typeface="Simplified Arabic" panose="02020603050405020304" pitchFamily="18" charset="-78"/>
                <a:cs typeface="Simplified Arabic" panose="02020603050405020304" pitchFamily="18" charset="-78"/>
              </a:rPr>
              <a:t> </a:t>
            </a:r>
            <a:r>
              <a:rPr lang="ar-SA" sz="3000" dirty="0">
                <a:latin typeface="Simplified Arabic" panose="02020603050405020304" pitchFamily="18" charset="-78"/>
                <a:cs typeface="Simplified Arabic" panose="02020603050405020304" pitchFamily="18" charset="-78"/>
              </a:rPr>
              <a:t>(أن البعد ال</a:t>
            </a:r>
            <a:r>
              <a:rPr lang="ar-OM" sz="3000" dirty="0">
                <a:latin typeface="Simplified Arabic" panose="02020603050405020304" pitchFamily="18" charset="-78"/>
                <a:cs typeface="Simplified Arabic" panose="02020603050405020304" pitchFamily="18" charset="-78"/>
              </a:rPr>
              <a:t>ا</a:t>
            </a:r>
            <a:r>
              <a:rPr lang="ar-SA" sz="3000" dirty="0">
                <a:latin typeface="Simplified Arabic" panose="02020603050405020304" pitchFamily="18" charset="-78"/>
                <a:cs typeface="Simplified Arabic" panose="02020603050405020304" pitchFamily="18" charset="-78"/>
              </a:rPr>
              <a:t>جتماعي رفاهية </a:t>
            </a:r>
            <a:r>
              <a:rPr lang="ar-OM" sz="3000" dirty="0">
                <a:latin typeface="Simplified Arabic" panose="02020603050405020304" pitchFamily="18" charset="-78"/>
                <a:cs typeface="Simplified Arabic" panose="02020603050405020304" pitchFamily="18" charset="-78"/>
              </a:rPr>
              <a:t>و</a:t>
            </a:r>
            <a:r>
              <a:rPr lang="ar-SA" sz="3000" dirty="0">
                <a:latin typeface="Simplified Arabic" panose="02020603050405020304" pitchFamily="18" charset="-78"/>
                <a:cs typeface="Simplified Arabic" panose="02020603050405020304" pitchFamily="18" charset="-78"/>
              </a:rPr>
              <a:t>عبء لا</a:t>
            </a:r>
            <a:r>
              <a:rPr lang="ar-OM" sz="3000" dirty="0">
                <a:latin typeface="Simplified Arabic" panose="02020603050405020304" pitchFamily="18" charset="-78"/>
                <a:cs typeface="Simplified Arabic" panose="02020603050405020304" pitchFamily="18" charset="-78"/>
              </a:rPr>
              <a:t> </a:t>
            </a:r>
            <a:r>
              <a:rPr lang="ar-SA" sz="3000" dirty="0">
                <a:latin typeface="Simplified Arabic" panose="02020603050405020304" pitchFamily="18" charset="-78"/>
                <a:cs typeface="Simplified Arabic" panose="02020603050405020304" pitchFamily="18" charset="-78"/>
              </a:rPr>
              <a:t>يمكن تحمله)، الا ان حد</a:t>
            </a:r>
            <a:r>
              <a:rPr lang="ar-OM" sz="3000" dirty="0">
                <a:latin typeface="Simplified Arabic" panose="02020603050405020304" pitchFamily="18" charset="-78"/>
                <a:cs typeface="Simplified Arabic" panose="02020603050405020304" pitchFamily="18" charset="-78"/>
              </a:rPr>
              <a:t>ة</a:t>
            </a:r>
            <a:r>
              <a:rPr lang="ar-SA" sz="3000" dirty="0">
                <a:latin typeface="Simplified Arabic" panose="02020603050405020304" pitchFamily="18" charset="-78"/>
                <a:cs typeface="Simplified Arabic" panose="02020603050405020304" pitchFamily="18" charset="-78"/>
              </a:rPr>
              <a:t> تصاعد البطالة وعدم كفاءة النظام التعليمي ونظام الصحة وما</a:t>
            </a:r>
            <a:r>
              <a:rPr lang="ar-OM" sz="3000" dirty="0">
                <a:latin typeface="Simplified Arabic" panose="02020603050405020304" pitchFamily="18" charset="-78"/>
                <a:cs typeface="Simplified Arabic" panose="02020603050405020304" pitchFamily="18" charset="-78"/>
              </a:rPr>
              <a:t> </a:t>
            </a:r>
            <a:r>
              <a:rPr lang="ar-SA" sz="3000" dirty="0">
                <a:latin typeface="Simplified Arabic" panose="02020603050405020304" pitchFamily="18" charset="-78"/>
                <a:cs typeface="Simplified Arabic" panose="02020603050405020304" pitchFamily="18" charset="-78"/>
              </a:rPr>
              <a:t>يجره من اختناقات .. عدم توفر الحد الأدنى لشبكة الرعاية الصحية للسكان الذين وجدو أنفسهم بين عشية وضحاها في براثن الفقر، فكل هذه المثالب تشكل مستقبل هذه المجتمعات وتجعلها عرضة لعدم القدرة على احراز التقدم.</a:t>
            </a:r>
          </a:p>
          <a:p>
            <a:pPr algn="just" rtl="1">
              <a:buFont typeface="Wingdings 3"/>
              <a:buNone/>
            </a:pPr>
            <a:r>
              <a:rPr lang="ar-SA" sz="3000" dirty="0">
                <a:latin typeface="Simplified Arabic" panose="02020603050405020304" pitchFamily="18" charset="-78"/>
                <a:cs typeface="Simplified Arabic" panose="02020603050405020304" pitchFamily="18" charset="-78"/>
              </a:rPr>
              <a:t>ومن ثم </a:t>
            </a:r>
            <a:r>
              <a:rPr lang="ar-SA" sz="3000" dirty="0">
                <a:solidFill>
                  <a:srgbClr val="FF0000"/>
                </a:solidFill>
                <a:latin typeface="Simplified Arabic" panose="02020603050405020304" pitchFamily="18" charset="-78"/>
                <a:cs typeface="Simplified Arabic" panose="02020603050405020304" pitchFamily="18" charset="-78"/>
              </a:rPr>
              <a:t>لم تكن هنالك ديمقراطية مستقرة في غياب العدالة الاجتماعية</a:t>
            </a:r>
            <a:r>
              <a:rPr lang="ar-SA" sz="3000" dirty="0">
                <a:latin typeface="Simplified Arabic" panose="02020603050405020304" pitchFamily="18" charset="-78"/>
                <a:cs typeface="Simplified Arabic" panose="02020603050405020304" pitchFamily="18" charset="-78"/>
              </a:rPr>
              <a:t> وبعيداً من أن تكون المسألة مسألة رفاهية تجر التقدم الى الخلف كما يفكر البعض.</a:t>
            </a:r>
            <a:endParaRPr lang="en-US" sz="3000" dirty="0">
              <a:latin typeface="Simplified Arabic" panose="02020603050405020304" pitchFamily="18" charset="-78"/>
              <a:cs typeface="Simplified Arabic" panose="02020603050405020304" pitchFamily="18" charset="-78"/>
            </a:endParaRPr>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086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Scale>
                                      <p:cBhvr>
                                        <p:cTn id="7" dur="1000" decel="50000" fill="hold">
                                          <p:stCondLst>
                                            <p:cond delay="0"/>
                                          </p:stCondLst>
                                        </p:cTn>
                                        <p:tgtEl>
                                          <p:spTgt spid="2">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xEl>
                                              <p:pRg st="0" end="0"/>
                                            </p:txEl>
                                          </p:spTgt>
                                        </p:tgtEl>
                                        <p:attrNameLst>
                                          <p:attrName>ppt_x</p:attrName>
                                          <p:attrName>ppt_y</p:attrName>
                                        </p:attrNameLst>
                                      </p:cBhvr>
                                    </p:animMotion>
                                    <p:animEffect transition="in" filter="fade">
                                      <p:cBhvr>
                                        <p:cTn id="9" dur="1000"/>
                                        <p:tgtEl>
                                          <p:spTgt spid="2">
                                            <p:txEl>
                                              <p:pRg st="0" end="0"/>
                                            </p:txEl>
                                          </p:spTgt>
                                        </p:tgtEl>
                                      </p:cBhvr>
                                    </p:animEffect>
                                  </p:childTnLst>
                                </p:cTn>
                              </p:par>
                              <p:par>
                                <p:cTn id="10" presetID="5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Scale>
                                      <p:cBhvr>
                                        <p:cTn id="12" dur="1000" decel="50000" fill="hold">
                                          <p:stCondLst>
                                            <p:cond delay="0"/>
                                          </p:stCondLst>
                                        </p:cTn>
                                        <p:tgtEl>
                                          <p:spTgt spid="2">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2">
                                            <p:txEl>
                                              <p:pRg st="1" end="1"/>
                                            </p:txEl>
                                          </p:spTgt>
                                        </p:tgtEl>
                                        <p:attrNameLst>
                                          <p:attrName>ppt_x</p:attrName>
                                          <p:attrName>ppt_y</p:attrName>
                                        </p:attrNameLst>
                                      </p:cBhvr>
                                    </p:animMotion>
                                    <p:animEffect transition="in" filter="fade">
                                      <p:cBhvr>
                                        <p:cTn id="14"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39552" y="1661853"/>
            <a:ext cx="8375848" cy="1047067"/>
          </a:xfrm>
          <a:prstGeom prst="rect">
            <a:avLst/>
          </a:prstGeom>
        </p:spPr>
        <p:txBody>
          <a:bodyPr>
            <a:norm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dirty="0">
                <a:solidFill>
                  <a:srgbClr val="FF0000"/>
                </a:solidFill>
                <a:latin typeface="Simplified Arabic" pitchFamily="18" charset="-78"/>
                <a:cs typeface="Simplified Arabic" pitchFamily="18" charset="-78"/>
              </a:rPr>
              <a:t>كيف تكون الحركة النقابية وكيف لا تكون</a:t>
            </a:r>
            <a:r>
              <a:rPr lang="ar-SA" dirty="0">
                <a:solidFill>
                  <a:srgbClr val="FF0000"/>
                </a:solidFill>
                <a:latin typeface="Simplified Arabic" pitchFamily="18" charset="-78"/>
                <a:cs typeface="Simplified Arabic" pitchFamily="18" charset="-78"/>
              </a:rPr>
              <a:t>؟</a:t>
            </a:r>
            <a:endParaRPr lang="en-US" dirty="0">
              <a:solidFill>
                <a:srgbClr val="FF0000"/>
              </a:solidFill>
              <a:latin typeface="Simplified Arabic" pitchFamily="18" charset="-78"/>
              <a:cs typeface="Simplified Arabic" pitchFamily="18" charset="-78"/>
            </a:endParaRPr>
          </a:p>
        </p:txBody>
      </p:sp>
      <p:sp>
        <p:nvSpPr>
          <p:cNvPr id="3" name="Title 1"/>
          <p:cNvSpPr txBox="1">
            <a:spLocks/>
          </p:cNvSpPr>
          <p:nvPr/>
        </p:nvSpPr>
        <p:spPr>
          <a:xfrm>
            <a:off x="691952" y="3390045"/>
            <a:ext cx="8375848" cy="1047067"/>
          </a:xfrm>
          <a:prstGeom prst="rect">
            <a:avLst/>
          </a:prstGeom>
        </p:spPr>
        <p:txBody>
          <a:bodyPr>
            <a:normAutofit fontScale="92500"/>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SA" dirty="0">
                <a:solidFill>
                  <a:srgbClr val="FF0000"/>
                </a:solidFill>
                <a:latin typeface="Simplified Arabic" pitchFamily="18" charset="-78"/>
                <a:cs typeface="Simplified Arabic" pitchFamily="18" charset="-78"/>
              </a:rPr>
              <a:t>ماهي المبادئ الجوهرية الأساسية للحركة العمالية؟</a:t>
            </a:r>
            <a:endParaRPr lang="en-US" dirty="0">
              <a:solidFill>
                <a:srgbClr val="FF0000"/>
              </a:solidFill>
              <a:latin typeface="Simplified Arabic" pitchFamily="18" charset="-78"/>
              <a:cs typeface="Simplified Arabic" pitchFamily="18" charset="-78"/>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820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gtEl>
                                        <p:attrNameLst>
                                          <p:attrName>ppt_y</p:attrName>
                                        </p:attrNameLst>
                                      </p:cBhvr>
                                      <p:tavLst>
                                        <p:tav tm="0">
                                          <p:val>
                                            <p:strVal val="#ppt_y"/>
                                          </p:val>
                                        </p:tav>
                                        <p:tav tm="100000">
                                          <p:val>
                                            <p:strVal val="#ppt_y"/>
                                          </p:val>
                                        </p:tav>
                                      </p:tavLst>
                                    </p:anim>
                                    <p:anim calcmode="lin" valueType="num">
                                      <p:cBhvr>
                                        <p:cTn id="18"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55576" y="1412776"/>
            <a:ext cx="7840488" cy="2808312"/>
          </a:xfrm>
          <a:prstGeom prst="rect">
            <a:avLst/>
          </a:prstGeom>
        </p:spPr>
        <p:txBody>
          <a:bodyPr>
            <a:normAutofit lnSpcReduction="10000"/>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marL="457200" indent="-457200" algn="r" rtl="1">
              <a:buFontTx/>
              <a:buChar char="-"/>
            </a:pPr>
            <a:r>
              <a:rPr lang="ar-OM" sz="2400" b="0" dirty="0">
                <a:solidFill>
                  <a:schemeClr val="tx1"/>
                </a:solidFill>
                <a:latin typeface="Simplified Arabic" pitchFamily="18" charset="-78"/>
                <a:cs typeface="Simplified Arabic" pitchFamily="18" charset="-78"/>
              </a:rPr>
              <a:t>تلك المنظمات التي تحتكم وتعمل لأهداف غير الأهداف التي يبحث عنها العمال.</a:t>
            </a:r>
          </a:p>
          <a:p>
            <a:pPr marL="457200" indent="-457200" algn="r" rtl="1">
              <a:buFontTx/>
              <a:buChar char="-"/>
            </a:pPr>
            <a:endParaRPr lang="ar-OM" sz="2400" b="0" dirty="0">
              <a:solidFill>
                <a:schemeClr val="tx1"/>
              </a:solidFill>
              <a:latin typeface="Simplified Arabic" pitchFamily="18" charset="-78"/>
              <a:cs typeface="Simplified Arabic" pitchFamily="18" charset="-78"/>
            </a:endParaRPr>
          </a:p>
          <a:p>
            <a:pPr marL="457200" indent="-457200" algn="r" rtl="1">
              <a:buFontTx/>
              <a:buChar char="-"/>
            </a:pPr>
            <a:r>
              <a:rPr lang="ar-OM" sz="2400" b="0" dirty="0">
                <a:solidFill>
                  <a:schemeClr val="tx1"/>
                </a:solidFill>
                <a:latin typeface="Simplified Arabic" pitchFamily="18" charset="-78"/>
                <a:cs typeface="Simplified Arabic" pitchFamily="18" charset="-78"/>
              </a:rPr>
              <a:t>تلك المنظمات التي تسير وتدار بطريقة مباشرة أو غير مباشرة من قبل كيانات أو هيئات سلطوية سواء أكانت اقتصادية أو سياسية، غير الهيئات التي اختارها العمال </a:t>
            </a:r>
            <a:r>
              <a:rPr lang="ar-OM" sz="2400" b="0" dirty="0" err="1">
                <a:solidFill>
                  <a:schemeClr val="tx1"/>
                </a:solidFill>
                <a:latin typeface="Simplified Arabic" pitchFamily="18" charset="-78"/>
                <a:cs typeface="Simplified Arabic" pitchFamily="18" charset="-78"/>
              </a:rPr>
              <a:t>بانفسهم</a:t>
            </a:r>
            <a:r>
              <a:rPr lang="ar-OM" sz="2400" b="0" dirty="0">
                <a:solidFill>
                  <a:schemeClr val="tx1"/>
                </a:solidFill>
                <a:latin typeface="Simplified Arabic" pitchFamily="18" charset="-78"/>
                <a:cs typeface="Simplified Arabic" pitchFamily="18" charset="-78"/>
              </a:rPr>
              <a:t> بكل حرية ومسئولية.</a:t>
            </a:r>
          </a:p>
          <a:p>
            <a:pPr marL="457200" indent="-457200" algn="r" rtl="1">
              <a:buFontTx/>
              <a:buChar char="-"/>
            </a:pPr>
            <a:endParaRPr lang="ar-OM" sz="2400" b="0" dirty="0">
              <a:solidFill>
                <a:schemeClr val="tx1"/>
              </a:solidFill>
              <a:latin typeface="Simplified Arabic" pitchFamily="18" charset="-78"/>
              <a:cs typeface="Simplified Arabic" pitchFamily="18" charset="-78"/>
            </a:endParaRPr>
          </a:p>
          <a:p>
            <a:pPr marL="457200" indent="-457200" algn="r" rtl="1">
              <a:buFontTx/>
              <a:buChar char="-"/>
            </a:pPr>
            <a:r>
              <a:rPr lang="ar-OM" sz="2400" b="0" dirty="0">
                <a:solidFill>
                  <a:schemeClr val="tx1"/>
                </a:solidFill>
                <a:latin typeface="Simplified Arabic" pitchFamily="18" charset="-78"/>
                <a:cs typeface="Simplified Arabic" pitchFamily="18" charset="-78"/>
              </a:rPr>
              <a:t>تلك المنظمات التي يتوقف دورها للقيام بنشاط ذو نوع خاص.</a:t>
            </a:r>
          </a:p>
        </p:txBody>
      </p:sp>
      <p:sp>
        <p:nvSpPr>
          <p:cNvPr id="4" name="Title 1"/>
          <p:cNvSpPr txBox="1">
            <a:spLocks/>
          </p:cNvSpPr>
          <p:nvPr/>
        </p:nvSpPr>
        <p:spPr>
          <a:xfrm>
            <a:off x="539552" y="4293096"/>
            <a:ext cx="8056512" cy="2016224"/>
          </a:xfrm>
          <a:prstGeom prst="rect">
            <a:avLst/>
          </a:prstGeom>
        </p:spPr>
        <p:txBody>
          <a:bodyPr>
            <a:norm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sz="2400" b="0" dirty="0">
                <a:solidFill>
                  <a:schemeClr val="accent2"/>
                </a:solidFill>
                <a:latin typeface="Simplified Arabic" pitchFamily="18" charset="-78"/>
                <a:cs typeface="Simplified Arabic" pitchFamily="18" charset="-78"/>
              </a:rPr>
              <a:t>فالحركة النقابية</a:t>
            </a:r>
            <a:r>
              <a:rPr lang="ar-OM" sz="2400" b="0" dirty="0">
                <a:solidFill>
                  <a:schemeClr val="tx1"/>
                </a:solidFill>
                <a:latin typeface="Simplified Arabic" pitchFamily="18" charset="-78"/>
                <a:cs typeface="Simplified Arabic" pitchFamily="18" charset="-78"/>
              </a:rPr>
              <a:t> - كما يفهمها الاتحاد الدولي للنقابات - تبنى من خلال مجال واسع للتجارب والنضالات وتستند جميعها على قيم محددة.</a:t>
            </a:r>
          </a:p>
          <a:p>
            <a:pPr algn="r" rtl="1"/>
            <a:endParaRPr lang="ar-OM" sz="2400" b="0" dirty="0">
              <a:solidFill>
                <a:schemeClr val="tx1"/>
              </a:solidFill>
              <a:latin typeface="Simplified Arabic" pitchFamily="18" charset="-78"/>
              <a:cs typeface="Simplified Arabic" pitchFamily="18" charset="-78"/>
            </a:endParaRPr>
          </a:p>
          <a:p>
            <a:pPr algn="r" rtl="1"/>
            <a:r>
              <a:rPr lang="ar-OM" sz="2400" b="0" dirty="0">
                <a:solidFill>
                  <a:schemeClr val="tx1"/>
                </a:solidFill>
                <a:latin typeface="Simplified Arabic" pitchFamily="18" charset="-78"/>
                <a:cs typeface="Simplified Arabic" pitchFamily="18" charset="-78"/>
              </a:rPr>
              <a:t>تلك القيم التي تعطى معنى للحركة التي تناضل من أجل الحرية والتضامن متحدين معا دفاعا عن مصالح العمال ومن أجل الديمقراطية.</a:t>
            </a: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0373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4"/>
                                        </p:tgtEl>
                                        <p:attrNameLst>
                                          <p:attrName>ppt_y</p:attrName>
                                        </p:attrNameLst>
                                      </p:cBhvr>
                                      <p:tavLst>
                                        <p:tav tm="0">
                                          <p:val>
                                            <p:strVal val="#ppt_y"/>
                                          </p:val>
                                        </p:tav>
                                        <p:tav tm="100000">
                                          <p:val>
                                            <p:strVal val="#ppt_y"/>
                                          </p:val>
                                        </p:tav>
                                      </p:tavLst>
                                    </p:anim>
                                    <p:anim calcmode="lin" valueType="num">
                                      <p:cBhvr>
                                        <p:cTn id="18"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txBox="1">
            <a:spLocks/>
          </p:cNvSpPr>
          <p:nvPr/>
        </p:nvSpPr>
        <p:spPr>
          <a:xfrm>
            <a:off x="628650" y="2396480"/>
            <a:ext cx="7886700" cy="3480792"/>
          </a:xfrm>
          <a:prstGeom prst="rect">
            <a:avLst/>
          </a:prstGeom>
        </p:spPr>
        <p:txBody>
          <a:bodyPr>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just" rtl="1">
              <a:buFont typeface="Wingdings 3"/>
              <a:buNone/>
            </a:pPr>
            <a:r>
              <a:rPr lang="ar-SA" sz="3000" dirty="0">
                <a:solidFill>
                  <a:prstClr val="black"/>
                </a:solidFill>
                <a:latin typeface="Simplified Arabic" panose="02020603050405020304" pitchFamily="18" charset="-78"/>
                <a:cs typeface="Simplified Arabic" panose="02020603050405020304" pitchFamily="18" charset="-78"/>
              </a:rPr>
              <a:t>هي منظمة </a:t>
            </a:r>
            <a:r>
              <a:rPr lang="ar-SA" sz="3000" dirty="0">
                <a:solidFill>
                  <a:schemeClr val="accent2">
                    <a:lumMod val="75000"/>
                  </a:schemeClr>
                </a:solidFill>
                <a:latin typeface="Simplified Arabic" panose="02020603050405020304" pitchFamily="18" charset="-78"/>
                <a:cs typeface="Simplified Arabic" panose="02020603050405020304" pitchFamily="18" charset="-78"/>
              </a:rPr>
              <a:t>عمالية</a:t>
            </a:r>
            <a:r>
              <a:rPr lang="ar-SA" sz="3000" dirty="0">
                <a:solidFill>
                  <a:prstClr val="black"/>
                </a:solidFill>
                <a:latin typeface="Simplified Arabic" panose="02020603050405020304" pitchFamily="18" charset="-78"/>
                <a:cs typeface="Simplified Arabic" panose="02020603050405020304" pitchFamily="18" charset="-78"/>
              </a:rPr>
              <a:t> </a:t>
            </a:r>
            <a:r>
              <a:rPr lang="ar-SA" sz="3000" dirty="0">
                <a:solidFill>
                  <a:schemeClr val="bg2">
                    <a:lumMod val="50000"/>
                  </a:schemeClr>
                </a:solidFill>
                <a:latin typeface="Simplified Arabic" panose="02020603050405020304" pitchFamily="18" charset="-78"/>
                <a:cs typeface="Simplified Arabic" panose="02020603050405020304" pitchFamily="18" charset="-78"/>
              </a:rPr>
              <a:t>جماهيرية</a:t>
            </a:r>
            <a:r>
              <a:rPr lang="ar-SA" sz="3000" dirty="0">
                <a:solidFill>
                  <a:prstClr val="black"/>
                </a:solidFill>
                <a:latin typeface="Simplified Arabic" panose="02020603050405020304" pitchFamily="18" charset="-78"/>
                <a:cs typeface="Simplified Arabic" panose="02020603050405020304" pitchFamily="18" charset="-78"/>
              </a:rPr>
              <a:t> </a:t>
            </a:r>
            <a:r>
              <a:rPr lang="ar-SA" sz="3000" dirty="0">
                <a:solidFill>
                  <a:schemeClr val="accent3"/>
                </a:solidFill>
                <a:latin typeface="Simplified Arabic" panose="02020603050405020304" pitchFamily="18" charset="-78"/>
                <a:cs typeface="Simplified Arabic" panose="02020603050405020304" pitchFamily="18" charset="-78"/>
              </a:rPr>
              <a:t>ديمقراطية</a:t>
            </a:r>
            <a:r>
              <a:rPr lang="ar-SA" sz="3000" dirty="0">
                <a:solidFill>
                  <a:prstClr val="black"/>
                </a:solidFill>
                <a:latin typeface="Simplified Arabic" panose="02020603050405020304" pitchFamily="18" charset="-78"/>
                <a:cs typeface="Simplified Arabic" panose="02020603050405020304" pitchFamily="18" charset="-78"/>
              </a:rPr>
              <a:t> </a:t>
            </a:r>
            <a:r>
              <a:rPr lang="ar-SA" sz="3000" dirty="0">
                <a:solidFill>
                  <a:schemeClr val="accent5"/>
                </a:solidFill>
                <a:latin typeface="Simplified Arabic" panose="02020603050405020304" pitchFamily="18" charset="-78"/>
                <a:cs typeface="Simplified Arabic" panose="02020603050405020304" pitchFamily="18" charset="-78"/>
              </a:rPr>
              <a:t>مستقلة</a:t>
            </a:r>
            <a:r>
              <a:rPr lang="ar-SA" sz="3000" dirty="0">
                <a:solidFill>
                  <a:prstClr val="black"/>
                </a:solidFill>
                <a:latin typeface="Simplified Arabic" panose="02020603050405020304" pitchFamily="18" charset="-78"/>
                <a:cs typeface="Simplified Arabic" panose="02020603050405020304" pitchFamily="18" charset="-78"/>
              </a:rPr>
              <a:t>، تضم العمال الذين تربطهم مصالح عمل مشتركة في إطار مكان العمل بشكل طوعي منظم باختلاف توجهاتهم وانتماءاتهم السياسية وأجناسهم وعقائدهم ولونهم بدون أي تميز وتسعي لتحقيق مصالح و</a:t>
            </a:r>
            <a:r>
              <a:rPr lang="ar-OM" sz="3000" dirty="0">
                <a:solidFill>
                  <a:prstClr val="black"/>
                </a:solidFill>
                <a:latin typeface="Simplified Arabic" panose="02020603050405020304" pitchFamily="18" charset="-78"/>
                <a:cs typeface="Simplified Arabic" panose="02020603050405020304" pitchFamily="18" charset="-78"/>
              </a:rPr>
              <a:t>آ</a:t>
            </a:r>
            <a:r>
              <a:rPr lang="ar-SA" sz="3000" dirty="0">
                <a:solidFill>
                  <a:prstClr val="black"/>
                </a:solidFill>
                <a:latin typeface="Simplified Arabic" panose="02020603050405020304" pitchFamily="18" charset="-78"/>
                <a:cs typeface="Simplified Arabic" panose="02020603050405020304" pitchFamily="18" charset="-78"/>
              </a:rPr>
              <a:t>مال العمال من خلال تحقيق مطالبهم وحماية حقوقهم ومكاسبهم، والتعبير عن مواقفهم وتحسين ظروف وشروط عملهم</a:t>
            </a:r>
            <a:r>
              <a:rPr lang="ar-OM" sz="3000" dirty="0">
                <a:solidFill>
                  <a:prstClr val="black"/>
                </a:solidFill>
                <a:latin typeface="Simplified Arabic" panose="02020603050405020304" pitchFamily="18" charset="-78"/>
                <a:cs typeface="Simplified Arabic" panose="02020603050405020304" pitchFamily="18" charset="-78"/>
              </a:rPr>
              <a:t>.</a:t>
            </a:r>
            <a:r>
              <a:rPr lang="ar-SA" sz="3000" dirty="0">
                <a:solidFill>
                  <a:schemeClr val="bg1"/>
                </a:solidFill>
                <a:latin typeface="Simplified Arabic" panose="02020603050405020304" pitchFamily="18" charset="-78"/>
                <a:cs typeface="Simplified Arabic" panose="02020603050405020304" pitchFamily="18" charset="-78"/>
              </a:rPr>
              <a:t> توجهاتهم وانتماءاتهم السياسية وأجناس</a:t>
            </a:r>
            <a:endParaRPr lang="en-US" sz="3000" dirty="0">
              <a:solidFill>
                <a:schemeClr val="bg1"/>
              </a:solidFill>
              <a:latin typeface="Simplified Arabic" panose="02020603050405020304" pitchFamily="18" charset="-78"/>
              <a:cs typeface="Simplified Arabic" panose="02020603050405020304" pitchFamily="18" charset="-78"/>
            </a:endParaRPr>
          </a:p>
        </p:txBody>
      </p:sp>
      <p:sp>
        <p:nvSpPr>
          <p:cNvPr id="3" name="Title 1"/>
          <p:cNvSpPr txBox="1">
            <a:spLocks/>
          </p:cNvSpPr>
          <p:nvPr/>
        </p:nvSpPr>
        <p:spPr>
          <a:xfrm>
            <a:off x="395536" y="941773"/>
            <a:ext cx="8375848" cy="1047067"/>
          </a:xfrm>
          <a:prstGeom prst="rect">
            <a:avLst/>
          </a:prstGeom>
        </p:spPr>
        <p:txBody>
          <a:bodyPr>
            <a:normAutofit/>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OM" dirty="0">
                <a:solidFill>
                  <a:srgbClr val="FF0000"/>
                </a:solidFill>
                <a:latin typeface="Simplified Arabic" pitchFamily="18" charset="-78"/>
                <a:cs typeface="Simplified Arabic" pitchFamily="18" charset="-78"/>
              </a:rPr>
              <a:t>المنظمة النقابية</a:t>
            </a:r>
            <a:endParaRPr lang="en-US" dirty="0">
              <a:solidFill>
                <a:srgbClr val="FF0000"/>
              </a:solidFill>
              <a:latin typeface="Simplified Arabic" pitchFamily="18" charset="-78"/>
              <a:cs typeface="Simplified Arabic" pitchFamily="18" charset="-78"/>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6511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0" y="822326"/>
            <a:ext cx="6229350" cy="777874"/>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r" rtl="1"/>
            <a:r>
              <a:rPr lang="ar-SA">
                <a:solidFill>
                  <a:srgbClr val="FF0000"/>
                </a:solidFill>
                <a:latin typeface="Simplified Arabic" panose="02020603050405020304" pitchFamily="18" charset="-78"/>
                <a:cs typeface="Simplified Arabic" panose="02020603050405020304" pitchFamily="18" charset="-78"/>
              </a:rPr>
              <a:t>يجب ان يتوفر في النقابه ثلاث اساسيات :</a:t>
            </a:r>
            <a:endParaRPr lang="en-US" dirty="0">
              <a:solidFill>
                <a:srgbClr val="FF0000"/>
              </a:solidFill>
              <a:latin typeface="Simplified Arabic" panose="02020603050405020304" pitchFamily="18" charset="-78"/>
              <a:cs typeface="Simplified Arabic" panose="02020603050405020304" pitchFamily="18" charset="-78"/>
            </a:endParaRPr>
          </a:p>
        </p:txBody>
      </p:sp>
      <p:graphicFrame>
        <p:nvGraphicFramePr>
          <p:cNvPr id="3" name="عنصر نائب للمحتوى 3"/>
          <p:cNvGraphicFramePr>
            <a:graphicFrameLocks/>
          </p:cNvGraphicFramePr>
          <p:nvPr>
            <p:extLst>
              <p:ext uri="{D42A27DB-BD31-4B8C-83A1-F6EECF244321}">
                <p14:modId xmlns:p14="http://schemas.microsoft.com/office/powerpoint/2010/main" val="172045450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7942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linds(horizont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3"/>
          <p:cNvGrpSpPr>
            <a:grpSpLocks/>
          </p:cNvGrpSpPr>
          <p:nvPr/>
        </p:nvGrpSpPr>
        <p:grpSpPr bwMode="auto">
          <a:xfrm>
            <a:off x="5496507" y="338765"/>
            <a:ext cx="2614940" cy="1794091"/>
            <a:chOff x="3023" y="151"/>
            <a:chExt cx="2511" cy="2489"/>
          </a:xfrm>
        </p:grpSpPr>
        <p:sp>
          <p:nvSpPr>
            <p:cNvPr id="5126" name="Freeform 6"/>
            <p:cNvSpPr>
              <a:spLocks/>
            </p:cNvSpPr>
            <p:nvPr/>
          </p:nvSpPr>
          <p:spPr bwMode="auto">
            <a:xfrm>
              <a:off x="3768" y="946"/>
              <a:ext cx="1747" cy="1672"/>
            </a:xfrm>
            <a:custGeom>
              <a:avLst/>
              <a:gdLst/>
              <a:ahLst/>
              <a:cxnLst>
                <a:cxn ang="0">
                  <a:pos x="46" y="256"/>
                </a:cxn>
                <a:cxn ang="0">
                  <a:pos x="268" y="147"/>
                </a:cxn>
                <a:cxn ang="0">
                  <a:pos x="411" y="91"/>
                </a:cxn>
                <a:cxn ang="0">
                  <a:pos x="543" y="49"/>
                </a:cxn>
                <a:cxn ang="0">
                  <a:pos x="652" y="0"/>
                </a:cxn>
                <a:cxn ang="0">
                  <a:pos x="689" y="8"/>
                </a:cxn>
                <a:cxn ang="0">
                  <a:pos x="808" y="98"/>
                </a:cxn>
                <a:cxn ang="0">
                  <a:pos x="1000" y="226"/>
                </a:cxn>
                <a:cxn ang="0">
                  <a:pos x="1143" y="316"/>
                </a:cxn>
                <a:cxn ang="0">
                  <a:pos x="1294" y="384"/>
                </a:cxn>
                <a:cxn ang="0">
                  <a:pos x="1520" y="490"/>
                </a:cxn>
                <a:cxn ang="0">
                  <a:pos x="1747" y="595"/>
                </a:cxn>
                <a:cxn ang="0">
                  <a:pos x="1736" y="599"/>
                </a:cxn>
                <a:cxn ang="0">
                  <a:pos x="1728" y="644"/>
                </a:cxn>
                <a:cxn ang="0">
                  <a:pos x="1706" y="717"/>
                </a:cxn>
                <a:cxn ang="0">
                  <a:pos x="1691" y="1033"/>
                </a:cxn>
                <a:cxn ang="0">
                  <a:pos x="1702" y="1154"/>
                </a:cxn>
                <a:cxn ang="0">
                  <a:pos x="1706" y="1316"/>
                </a:cxn>
                <a:cxn ang="0">
                  <a:pos x="1695" y="1372"/>
                </a:cxn>
                <a:cxn ang="0">
                  <a:pos x="1595" y="1417"/>
                </a:cxn>
                <a:cxn ang="0">
                  <a:pos x="1459" y="1455"/>
                </a:cxn>
                <a:cxn ang="0">
                  <a:pos x="1305" y="1500"/>
                </a:cxn>
                <a:cxn ang="0">
                  <a:pos x="1120" y="1600"/>
                </a:cxn>
                <a:cxn ang="0">
                  <a:pos x="1004" y="1672"/>
                </a:cxn>
                <a:cxn ang="0">
                  <a:pos x="970" y="1638"/>
                </a:cxn>
                <a:cxn ang="0">
                  <a:pos x="857" y="1544"/>
                </a:cxn>
                <a:cxn ang="0">
                  <a:pos x="693" y="1414"/>
                </a:cxn>
                <a:cxn ang="0">
                  <a:pos x="509" y="1289"/>
                </a:cxn>
                <a:cxn ang="0">
                  <a:pos x="332" y="1165"/>
                </a:cxn>
                <a:cxn ang="0">
                  <a:pos x="241" y="1094"/>
                </a:cxn>
                <a:cxn ang="0">
                  <a:pos x="76" y="977"/>
                </a:cxn>
                <a:cxn ang="0">
                  <a:pos x="0" y="913"/>
                </a:cxn>
                <a:cxn ang="0">
                  <a:pos x="16" y="666"/>
                </a:cxn>
                <a:cxn ang="0">
                  <a:pos x="19" y="448"/>
                </a:cxn>
                <a:cxn ang="0">
                  <a:pos x="27" y="373"/>
                </a:cxn>
                <a:cxn ang="0">
                  <a:pos x="46" y="256"/>
                </a:cxn>
              </a:cxnLst>
              <a:rect l="0" t="0" r="r" b="b"/>
              <a:pathLst>
                <a:path w="1747" h="1672">
                  <a:moveTo>
                    <a:pt x="46" y="256"/>
                  </a:moveTo>
                  <a:lnTo>
                    <a:pt x="268" y="147"/>
                  </a:lnTo>
                  <a:lnTo>
                    <a:pt x="411" y="91"/>
                  </a:lnTo>
                  <a:lnTo>
                    <a:pt x="543" y="49"/>
                  </a:lnTo>
                  <a:lnTo>
                    <a:pt x="652" y="0"/>
                  </a:lnTo>
                  <a:lnTo>
                    <a:pt x="689" y="8"/>
                  </a:lnTo>
                  <a:lnTo>
                    <a:pt x="808" y="98"/>
                  </a:lnTo>
                  <a:lnTo>
                    <a:pt x="1000" y="226"/>
                  </a:lnTo>
                  <a:lnTo>
                    <a:pt x="1143" y="316"/>
                  </a:lnTo>
                  <a:lnTo>
                    <a:pt x="1294" y="384"/>
                  </a:lnTo>
                  <a:lnTo>
                    <a:pt x="1520" y="490"/>
                  </a:lnTo>
                  <a:lnTo>
                    <a:pt x="1747" y="595"/>
                  </a:lnTo>
                  <a:lnTo>
                    <a:pt x="1736" y="599"/>
                  </a:lnTo>
                  <a:lnTo>
                    <a:pt x="1728" y="644"/>
                  </a:lnTo>
                  <a:lnTo>
                    <a:pt x="1706" y="717"/>
                  </a:lnTo>
                  <a:lnTo>
                    <a:pt x="1691" y="1033"/>
                  </a:lnTo>
                  <a:lnTo>
                    <a:pt x="1702" y="1154"/>
                  </a:lnTo>
                  <a:lnTo>
                    <a:pt x="1706" y="1316"/>
                  </a:lnTo>
                  <a:lnTo>
                    <a:pt x="1695" y="1372"/>
                  </a:lnTo>
                  <a:lnTo>
                    <a:pt x="1595" y="1417"/>
                  </a:lnTo>
                  <a:lnTo>
                    <a:pt x="1459" y="1455"/>
                  </a:lnTo>
                  <a:lnTo>
                    <a:pt x="1305" y="1500"/>
                  </a:lnTo>
                  <a:lnTo>
                    <a:pt x="1120" y="1600"/>
                  </a:lnTo>
                  <a:lnTo>
                    <a:pt x="1004" y="1672"/>
                  </a:lnTo>
                  <a:lnTo>
                    <a:pt x="970" y="1638"/>
                  </a:lnTo>
                  <a:lnTo>
                    <a:pt x="857" y="1544"/>
                  </a:lnTo>
                  <a:lnTo>
                    <a:pt x="693" y="1414"/>
                  </a:lnTo>
                  <a:lnTo>
                    <a:pt x="509" y="1289"/>
                  </a:lnTo>
                  <a:lnTo>
                    <a:pt x="332" y="1165"/>
                  </a:lnTo>
                  <a:lnTo>
                    <a:pt x="241" y="1094"/>
                  </a:lnTo>
                  <a:lnTo>
                    <a:pt x="76" y="977"/>
                  </a:lnTo>
                  <a:lnTo>
                    <a:pt x="0" y="913"/>
                  </a:lnTo>
                  <a:lnTo>
                    <a:pt x="16" y="666"/>
                  </a:lnTo>
                  <a:lnTo>
                    <a:pt x="19" y="448"/>
                  </a:lnTo>
                  <a:lnTo>
                    <a:pt x="27" y="373"/>
                  </a:lnTo>
                  <a:lnTo>
                    <a:pt x="46" y="256"/>
                  </a:lnTo>
                  <a:close/>
                </a:path>
              </a:pathLst>
            </a:custGeom>
            <a:solidFill>
              <a:srgbClr val="996633"/>
            </a:solidFill>
            <a:ln w="9525">
              <a:noFill/>
              <a:round/>
              <a:headEnd/>
              <a:tailEnd/>
            </a:ln>
          </p:spPr>
          <p:txBody>
            <a:bodyPr/>
            <a:lstStyle/>
            <a:p>
              <a:endParaRPr lang="en-US"/>
            </a:p>
          </p:txBody>
        </p:sp>
        <p:sp>
          <p:nvSpPr>
            <p:cNvPr id="5127" name="Freeform 7"/>
            <p:cNvSpPr>
              <a:spLocks/>
            </p:cNvSpPr>
            <p:nvPr/>
          </p:nvSpPr>
          <p:spPr bwMode="auto">
            <a:xfrm>
              <a:off x="3957" y="1394"/>
              <a:ext cx="792" cy="499"/>
            </a:xfrm>
            <a:custGeom>
              <a:avLst/>
              <a:gdLst/>
              <a:ahLst/>
              <a:cxnLst>
                <a:cxn ang="0">
                  <a:pos x="0" y="0"/>
                </a:cxn>
                <a:cxn ang="0">
                  <a:pos x="158" y="91"/>
                </a:cxn>
                <a:cxn ang="0">
                  <a:pos x="299" y="179"/>
                </a:cxn>
                <a:cxn ang="0">
                  <a:pos x="483" y="288"/>
                </a:cxn>
                <a:cxn ang="0">
                  <a:pos x="679" y="401"/>
                </a:cxn>
                <a:cxn ang="0">
                  <a:pos x="792" y="473"/>
                </a:cxn>
                <a:cxn ang="0">
                  <a:pos x="781" y="499"/>
                </a:cxn>
                <a:cxn ang="0">
                  <a:pos x="751" y="495"/>
                </a:cxn>
                <a:cxn ang="0">
                  <a:pos x="630" y="409"/>
                </a:cxn>
                <a:cxn ang="0">
                  <a:pos x="438" y="299"/>
                </a:cxn>
                <a:cxn ang="0">
                  <a:pos x="241" y="171"/>
                </a:cxn>
                <a:cxn ang="0">
                  <a:pos x="67" y="64"/>
                </a:cxn>
                <a:cxn ang="0">
                  <a:pos x="56" y="68"/>
                </a:cxn>
                <a:cxn ang="0">
                  <a:pos x="0" y="0"/>
                </a:cxn>
              </a:cxnLst>
              <a:rect l="0" t="0" r="r" b="b"/>
              <a:pathLst>
                <a:path w="792" h="499">
                  <a:moveTo>
                    <a:pt x="0" y="0"/>
                  </a:moveTo>
                  <a:lnTo>
                    <a:pt x="158" y="91"/>
                  </a:lnTo>
                  <a:lnTo>
                    <a:pt x="299" y="179"/>
                  </a:lnTo>
                  <a:lnTo>
                    <a:pt x="483" y="288"/>
                  </a:lnTo>
                  <a:lnTo>
                    <a:pt x="679" y="401"/>
                  </a:lnTo>
                  <a:lnTo>
                    <a:pt x="792" y="473"/>
                  </a:lnTo>
                  <a:lnTo>
                    <a:pt x="781" y="499"/>
                  </a:lnTo>
                  <a:lnTo>
                    <a:pt x="751" y="495"/>
                  </a:lnTo>
                  <a:lnTo>
                    <a:pt x="630" y="409"/>
                  </a:lnTo>
                  <a:lnTo>
                    <a:pt x="438" y="299"/>
                  </a:lnTo>
                  <a:lnTo>
                    <a:pt x="241" y="171"/>
                  </a:lnTo>
                  <a:lnTo>
                    <a:pt x="67" y="64"/>
                  </a:lnTo>
                  <a:lnTo>
                    <a:pt x="56" y="68"/>
                  </a:lnTo>
                  <a:lnTo>
                    <a:pt x="0" y="0"/>
                  </a:lnTo>
                  <a:close/>
                </a:path>
              </a:pathLst>
            </a:custGeom>
            <a:solidFill>
              <a:srgbClr val="663300"/>
            </a:solidFill>
            <a:ln w="9525">
              <a:noFill/>
              <a:round/>
              <a:headEnd/>
              <a:tailEnd/>
            </a:ln>
          </p:spPr>
          <p:txBody>
            <a:bodyPr/>
            <a:lstStyle/>
            <a:p>
              <a:endParaRPr lang="en-US"/>
            </a:p>
          </p:txBody>
        </p:sp>
        <p:sp>
          <p:nvSpPr>
            <p:cNvPr id="5128" name="Freeform 8"/>
            <p:cNvSpPr>
              <a:spLocks/>
            </p:cNvSpPr>
            <p:nvPr/>
          </p:nvSpPr>
          <p:spPr bwMode="auto">
            <a:xfrm>
              <a:off x="4819" y="1622"/>
              <a:ext cx="591" cy="230"/>
            </a:xfrm>
            <a:custGeom>
              <a:avLst/>
              <a:gdLst/>
              <a:ahLst/>
              <a:cxnLst>
                <a:cxn ang="0">
                  <a:pos x="7" y="196"/>
                </a:cxn>
                <a:cxn ang="0">
                  <a:pos x="237" y="113"/>
                </a:cxn>
                <a:cxn ang="0">
                  <a:pos x="421" y="49"/>
                </a:cxn>
                <a:cxn ang="0">
                  <a:pos x="591" y="0"/>
                </a:cxn>
                <a:cxn ang="0">
                  <a:pos x="583" y="22"/>
                </a:cxn>
                <a:cxn ang="0">
                  <a:pos x="497" y="60"/>
                </a:cxn>
                <a:cxn ang="0">
                  <a:pos x="482" y="56"/>
                </a:cxn>
                <a:cxn ang="0">
                  <a:pos x="218" y="150"/>
                </a:cxn>
                <a:cxn ang="0">
                  <a:pos x="207" y="150"/>
                </a:cxn>
                <a:cxn ang="0">
                  <a:pos x="22" y="230"/>
                </a:cxn>
                <a:cxn ang="0">
                  <a:pos x="0" y="211"/>
                </a:cxn>
                <a:cxn ang="0">
                  <a:pos x="7" y="196"/>
                </a:cxn>
              </a:cxnLst>
              <a:rect l="0" t="0" r="r" b="b"/>
              <a:pathLst>
                <a:path w="591" h="230">
                  <a:moveTo>
                    <a:pt x="7" y="196"/>
                  </a:moveTo>
                  <a:lnTo>
                    <a:pt x="237" y="113"/>
                  </a:lnTo>
                  <a:lnTo>
                    <a:pt x="421" y="49"/>
                  </a:lnTo>
                  <a:lnTo>
                    <a:pt x="591" y="0"/>
                  </a:lnTo>
                  <a:lnTo>
                    <a:pt x="583" y="22"/>
                  </a:lnTo>
                  <a:lnTo>
                    <a:pt x="497" y="60"/>
                  </a:lnTo>
                  <a:lnTo>
                    <a:pt x="482" y="56"/>
                  </a:lnTo>
                  <a:lnTo>
                    <a:pt x="218" y="150"/>
                  </a:lnTo>
                  <a:lnTo>
                    <a:pt x="207" y="150"/>
                  </a:lnTo>
                  <a:lnTo>
                    <a:pt x="22" y="230"/>
                  </a:lnTo>
                  <a:lnTo>
                    <a:pt x="0" y="211"/>
                  </a:lnTo>
                  <a:lnTo>
                    <a:pt x="7" y="196"/>
                  </a:lnTo>
                  <a:close/>
                </a:path>
              </a:pathLst>
            </a:custGeom>
            <a:solidFill>
              <a:srgbClr val="663300"/>
            </a:solidFill>
            <a:ln w="9525">
              <a:noFill/>
              <a:round/>
              <a:headEnd/>
              <a:tailEnd/>
            </a:ln>
          </p:spPr>
          <p:txBody>
            <a:bodyPr/>
            <a:lstStyle/>
            <a:p>
              <a:endParaRPr lang="en-US"/>
            </a:p>
          </p:txBody>
        </p:sp>
        <p:sp>
          <p:nvSpPr>
            <p:cNvPr id="5129" name="Freeform 9"/>
            <p:cNvSpPr>
              <a:spLocks/>
            </p:cNvSpPr>
            <p:nvPr/>
          </p:nvSpPr>
          <p:spPr bwMode="auto">
            <a:xfrm>
              <a:off x="4851" y="1946"/>
              <a:ext cx="211" cy="224"/>
            </a:xfrm>
            <a:custGeom>
              <a:avLst/>
              <a:gdLst/>
              <a:ahLst/>
              <a:cxnLst>
                <a:cxn ang="0">
                  <a:pos x="0" y="0"/>
                </a:cxn>
                <a:cxn ang="0">
                  <a:pos x="90" y="69"/>
                </a:cxn>
                <a:cxn ang="0">
                  <a:pos x="177" y="163"/>
                </a:cxn>
                <a:cxn ang="0">
                  <a:pos x="211" y="201"/>
                </a:cxn>
                <a:cxn ang="0">
                  <a:pos x="196" y="224"/>
                </a:cxn>
                <a:cxn ang="0">
                  <a:pos x="105" y="137"/>
                </a:cxn>
                <a:cxn ang="0">
                  <a:pos x="4" y="13"/>
                </a:cxn>
                <a:cxn ang="0">
                  <a:pos x="0" y="0"/>
                </a:cxn>
              </a:cxnLst>
              <a:rect l="0" t="0" r="r" b="b"/>
              <a:pathLst>
                <a:path w="211" h="224">
                  <a:moveTo>
                    <a:pt x="0" y="0"/>
                  </a:moveTo>
                  <a:lnTo>
                    <a:pt x="90" y="69"/>
                  </a:lnTo>
                  <a:lnTo>
                    <a:pt x="177" y="163"/>
                  </a:lnTo>
                  <a:lnTo>
                    <a:pt x="211" y="201"/>
                  </a:lnTo>
                  <a:lnTo>
                    <a:pt x="196" y="224"/>
                  </a:lnTo>
                  <a:lnTo>
                    <a:pt x="105" y="137"/>
                  </a:lnTo>
                  <a:lnTo>
                    <a:pt x="4" y="13"/>
                  </a:lnTo>
                  <a:lnTo>
                    <a:pt x="0" y="0"/>
                  </a:lnTo>
                  <a:close/>
                </a:path>
              </a:pathLst>
            </a:custGeom>
            <a:solidFill>
              <a:srgbClr val="663300"/>
            </a:solidFill>
            <a:ln w="9525">
              <a:noFill/>
              <a:round/>
              <a:headEnd/>
              <a:tailEnd/>
            </a:ln>
          </p:spPr>
          <p:txBody>
            <a:bodyPr/>
            <a:lstStyle/>
            <a:p>
              <a:endParaRPr lang="en-US"/>
            </a:p>
          </p:txBody>
        </p:sp>
        <p:sp>
          <p:nvSpPr>
            <p:cNvPr id="5130" name="Freeform 10"/>
            <p:cNvSpPr>
              <a:spLocks/>
            </p:cNvSpPr>
            <p:nvPr/>
          </p:nvSpPr>
          <p:spPr bwMode="auto">
            <a:xfrm>
              <a:off x="5203" y="1806"/>
              <a:ext cx="188" cy="362"/>
            </a:xfrm>
            <a:custGeom>
              <a:avLst/>
              <a:gdLst/>
              <a:ahLst/>
              <a:cxnLst>
                <a:cxn ang="0">
                  <a:pos x="64" y="200"/>
                </a:cxn>
                <a:cxn ang="0">
                  <a:pos x="11" y="283"/>
                </a:cxn>
                <a:cxn ang="0">
                  <a:pos x="0" y="271"/>
                </a:cxn>
                <a:cxn ang="0">
                  <a:pos x="7" y="237"/>
                </a:cxn>
                <a:cxn ang="0">
                  <a:pos x="60" y="155"/>
                </a:cxn>
                <a:cxn ang="0">
                  <a:pos x="120" y="79"/>
                </a:cxn>
                <a:cxn ang="0">
                  <a:pos x="173" y="0"/>
                </a:cxn>
                <a:cxn ang="0">
                  <a:pos x="181" y="23"/>
                </a:cxn>
                <a:cxn ang="0">
                  <a:pos x="139" y="94"/>
                </a:cxn>
                <a:cxn ang="0">
                  <a:pos x="83" y="170"/>
                </a:cxn>
                <a:cxn ang="0">
                  <a:pos x="128" y="230"/>
                </a:cxn>
                <a:cxn ang="0">
                  <a:pos x="169" y="301"/>
                </a:cxn>
                <a:cxn ang="0">
                  <a:pos x="188" y="362"/>
                </a:cxn>
                <a:cxn ang="0">
                  <a:pos x="132" y="286"/>
                </a:cxn>
                <a:cxn ang="0">
                  <a:pos x="90" y="222"/>
                </a:cxn>
                <a:cxn ang="0">
                  <a:pos x="64" y="200"/>
                </a:cxn>
              </a:cxnLst>
              <a:rect l="0" t="0" r="r" b="b"/>
              <a:pathLst>
                <a:path w="188" h="362">
                  <a:moveTo>
                    <a:pt x="64" y="200"/>
                  </a:moveTo>
                  <a:lnTo>
                    <a:pt x="11" y="283"/>
                  </a:lnTo>
                  <a:lnTo>
                    <a:pt x="0" y="271"/>
                  </a:lnTo>
                  <a:lnTo>
                    <a:pt x="7" y="237"/>
                  </a:lnTo>
                  <a:lnTo>
                    <a:pt x="60" y="155"/>
                  </a:lnTo>
                  <a:lnTo>
                    <a:pt x="120" y="79"/>
                  </a:lnTo>
                  <a:lnTo>
                    <a:pt x="173" y="0"/>
                  </a:lnTo>
                  <a:lnTo>
                    <a:pt x="181" y="23"/>
                  </a:lnTo>
                  <a:lnTo>
                    <a:pt x="139" y="94"/>
                  </a:lnTo>
                  <a:lnTo>
                    <a:pt x="83" y="170"/>
                  </a:lnTo>
                  <a:lnTo>
                    <a:pt x="128" y="230"/>
                  </a:lnTo>
                  <a:lnTo>
                    <a:pt x="169" y="301"/>
                  </a:lnTo>
                  <a:lnTo>
                    <a:pt x="188" y="362"/>
                  </a:lnTo>
                  <a:lnTo>
                    <a:pt x="132" y="286"/>
                  </a:lnTo>
                  <a:lnTo>
                    <a:pt x="90" y="222"/>
                  </a:lnTo>
                  <a:lnTo>
                    <a:pt x="64" y="200"/>
                  </a:lnTo>
                  <a:close/>
                </a:path>
              </a:pathLst>
            </a:custGeom>
            <a:solidFill>
              <a:srgbClr val="663300"/>
            </a:solidFill>
            <a:ln w="9525">
              <a:noFill/>
              <a:round/>
              <a:headEnd/>
              <a:tailEnd/>
            </a:ln>
          </p:spPr>
          <p:txBody>
            <a:bodyPr/>
            <a:lstStyle/>
            <a:p>
              <a:endParaRPr lang="en-US"/>
            </a:p>
          </p:txBody>
        </p:sp>
        <p:sp>
          <p:nvSpPr>
            <p:cNvPr id="5131" name="Freeform 11"/>
            <p:cNvSpPr>
              <a:spLocks/>
            </p:cNvSpPr>
            <p:nvPr/>
          </p:nvSpPr>
          <p:spPr bwMode="auto">
            <a:xfrm>
              <a:off x="4836" y="2113"/>
              <a:ext cx="132" cy="301"/>
            </a:xfrm>
            <a:custGeom>
              <a:avLst/>
              <a:gdLst/>
              <a:ahLst/>
              <a:cxnLst>
                <a:cxn ang="0">
                  <a:pos x="116" y="0"/>
                </a:cxn>
                <a:cxn ang="0">
                  <a:pos x="132" y="19"/>
                </a:cxn>
                <a:cxn ang="0">
                  <a:pos x="64" y="166"/>
                </a:cxn>
                <a:cxn ang="0">
                  <a:pos x="19" y="301"/>
                </a:cxn>
                <a:cxn ang="0">
                  <a:pos x="0" y="301"/>
                </a:cxn>
                <a:cxn ang="0">
                  <a:pos x="0" y="279"/>
                </a:cxn>
                <a:cxn ang="0">
                  <a:pos x="45" y="151"/>
                </a:cxn>
                <a:cxn ang="0">
                  <a:pos x="98" y="49"/>
                </a:cxn>
                <a:cxn ang="0">
                  <a:pos x="116" y="0"/>
                </a:cxn>
              </a:cxnLst>
              <a:rect l="0" t="0" r="r" b="b"/>
              <a:pathLst>
                <a:path w="132" h="301">
                  <a:moveTo>
                    <a:pt x="116" y="0"/>
                  </a:moveTo>
                  <a:lnTo>
                    <a:pt x="132" y="19"/>
                  </a:lnTo>
                  <a:lnTo>
                    <a:pt x="64" y="166"/>
                  </a:lnTo>
                  <a:lnTo>
                    <a:pt x="19" y="301"/>
                  </a:lnTo>
                  <a:lnTo>
                    <a:pt x="0" y="301"/>
                  </a:lnTo>
                  <a:lnTo>
                    <a:pt x="0" y="279"/>
                  </a:lnTo>
                  <a:lnTo>
                    <a:pt x="45" y="151"/>
                  </a:lnTo>
                  <a:lnTo>
                    <a:pt x="98" y="49"/>
                  </a:lnTo>
                  <a:lnTo>
                    <a:pt x="116" y="0"/>
                  </a:lnTo>
                  <a:close/>
                </a:path>
              </a:pathLst>
            </a:custGeom>
            <a:solidFill>
              <a:srgbClr val="663300"/>
            </a:solidFill>
            <a:ln w="9525">
              <a:noFill/>
              <a:round/>
              <a:headEnd/>
              <a:tailEnd/>
            </a:ln>
          </p:spPr>
          <p:txBody>
            <a:bodyPr/>
            <a:lstStyle/>
            <a:p>
              <a:endParaRPr lang="en-US"/>
            </a:p>
          </p:txBody>
        </p:sp>
        <p:sp>
          <p:nvSpPr>
            <p:cNvPr id="5132" name="Freeform 12"/>
            <p:cNvSpPr>
              <a:spLocks/>
            </p:cNvSpPr>
            <p:nvPr/>
          </p:nvSpPr>
          <p:spPr bwMode="auto">
            <a:xfrm>
              <a:off x="4712" y="1946"/>
              <a:ext cx="56" cy="544"/>
            </a:xfrm>
            <a:custGeom>
              <a:avLst/>
              <a:gdLst/>
              <a:ahLst/>
              <a:cxnLst>
                <a:cxn ang="0">
                  <a:pos x="41" y="0"/>
                </a:cxn>
                <a:cxn ang="0">
                  <a:pos x="56" y="11"/>
                </a:cxn>
                <a:cxn ang="0">
                  <a:pos x="41" y="124"/>
                </a:cxn>
                <a:cxn ang="0">
                  <a:pos x="41" y="135"/>
                </a:cxn>
                <a:cxn ang="0">
                  <a:pos x="30" y="337"/>
                </a:cxn>
                <a:cxn ang="0">
                  <a:pos x="33" y="525"/>
                </a:cxn>
                <a:cxn ang="0">
                  <a:pos x="22" y="544"/>
                </a:cxn>
                <a:cxn ang="0">
                  <a:pos x="0" y="532"/>
                </a:cxn>
                <a:cxn ang="0">
                  <a:pos x="0" y="412"/>
                </a:cxn>
                <a:cxn ang="0">
                  <a:pos x="11" y="205"/>
                </a:cxn>
                <a:cxn ang="0">
                  <a:pos x="22" y="49"/>
                </a:cxn>
                <a:cxn ang="0">
                  <a:pos x="41" y="0"/>
                </a:cxn>
              </a:cxnLst>
              <a:rect l="0" t="0" r="r" b="b"/>
              <a:pathLst>
                <a:path w="56" h="544">
                  <a:moveTo>
                    <a:pt x="41" y="0"/>
                  </a:moveTo>
                  <a:lnTo>
                    <a:pt x="56" y="11"/>
                  </a:lnTo>
                  <a:lnTo>
                    <a:pt x="41" y="124"/>
                  </a:lnTo>
                  <a:lnTo>
                    <a:pt x="41" y="135"/>
                  </a:lnTo>
                  <a:lnTo>
                    <a:pt x="30" y="337"/>
                  </a:lnTo>
                  <a:lnTo>
                    <a:pt x="33" y="525"/>
                  </a:lnTo>
                  <a:lnTo>
                    <a:pt x="22" y="544"/>
                  </a:lnTo>
                  <a:lnTo>
                    <a:pt x="0" y="532"/>
                  </a:lnTo>
                  <a:lnTo>
                    <a:pt x="0" y="412"/>
                  </a:lnTo>
                  <a:lnTo>
                    <a:pt x="11" y="205"/>
                  </a:lnTo>
                  <a:lnTo>
                    <a:pt x="22" y="49"/>
                  </a:lnTo>
                  <a:lnTo>
                    <a:pt x="41" y="0"/>
                  </a:lnTo>
                  <a:close/>
                </a:path>
              </a:pathLst>
            </a:custGeom>
            <a:solidFill>
              <a:srgbClr val="663300"/>
            </a:solidFill>
            <a:ln w="9525">
              <a:noFill/>
              <a:round/>
              <a:headEnd/>
              <a:tailEnd/>
            </a:ln>
          </p:spPr>
          <p:txBody>
            <a:bodyPr/>
            <a:lstStyle/>
            <a:p>
              <a:endParaRPr lang="en-US"/>
            </a:p>
          </p:txBody>
        </p:sp>
        <p:sp>
          <p:nvSpPr>
            <p:cNvPr id="5133" name="Freeform 13"/>
            <p:cNvSpPr>
              <a:spLocks/>
            </p:cNvSpPr>
            <p:nvPr/>
          </p:nvSpPr>
          <p:spPr bwMode="auto">
            <a:xfrm>
              <a:off x="3753" y="924"/>
              <a:ext cx="1781" cy="1716"/>
            </a:xfrm>
            <a:custGeom>
              <a:avLst/>
              <a:gdLst/>
              <a:ahLst/>
              <a:cxnLst>
                <a:cxn ang="0">
                  <a:pos x="53" y="380"/>
                </a:cxn>
                <a:cxn ang="0">
                  <a:pos x="42" y="677"/>
                </a:cxn>
                <a:cxn ang="0">
                  <a:pos x="83" y="973"/>
                </a:cxn>
                <a:cxn ang="0">
                  <a:pos x="313" y="1135"/>
                </a:cxn>
                <a:cxn ang="0">
                  <a:pos x="511" y="1289"/>
                </a:cxn>
                <a:cxn ang="0">
                  <a:pos x="789" y="1477"/>
                </a:cxn>
                <a:cxn ang="0">
                  <a:pos x="989" y="1637"/>
                </a:cxn>
                <a:cxn ang="0">
                  <a:pos x="1053" y="1660"/>
                </a:cxn>
                <a:cxn ang="0">
                  <a:pos x="1256" y="1545"/>
                </a:cxn>
                <a:cxn ang="0">
                  <a:pos x="1408" y="1473"/>
                </a:cxn>
                <a:cxn ang="0">
                  <a:pos x="1567" y="1436"/>
                </a:cxn>
                <a:cxn ang="0">
                  <a:pos x="1698" y="1379"/>
                </a:cxn>
                <a:cxn ang="0">
                  <a:pos x="1706" y="1202"/>
                </a:cxn>
                <a:cxn ang="0">
                  <a:pos x="1695" y="943"/>
                </a:cxn>
                <a:cxn ang="0">
                  <a:pos x="1698" y="736"/>
                </a:cxn>
                <a:cxn ang="0">
                  <a:pos x="1721" y="628"/>
                </a:cxn>
                <a:cxn ang="0">
                  <a:pos x="1294" y="425"/>
                </a:cxn>
                <a:cxn ang="0">
                  <a:pos x="966" y="233"/>
                </a:cxn>
                <a:cxn ang="0">
                  <a:pos x="691" y="52"/>
                </a:cxn>
                <a:cxn ang="0">
                  <a:pos x="627" y="60"/>
                </a:cxn>
                <a:cxn ang="0">
                  <a:pos x="450" y="128"/>
                </a:cxn>
                <a:cxn ang="0">
                  <a:pos x="275" y="199"/>
                </a:cxn>
                <a:cxn ang="0">
                  <a:pos x="264" y="161"/>
                </a:cxn>
                <a:cxn ang="0">
                  <a:pos x="484" y="86"/>
                </a:cxn>
                <a:cxn ang="0">
                  <a:pos x="661" y="0"/>
                </a:cxn>
                <a:cxn ang="0">
                  <a:pos x="744" y="37"/>
                </a:cxn>
                <a:cxn ang="0">
                  <a:pos x="1007" y="222"/>
                </a:cxn>
                <a:cxn ang="0">
                  <a:pos x="1309" y="399"/>
                </a:cxn>
                <a:cxn ang="0">
                  <a:pos x="1631" y="538"/>
                </a:cxn>
                <a:cxn ang="0">
                  <a:pos x="1781" y="628"/>
                </a:cxn>
                <a:cxn ang="0">
                  <a:pos x="1743" y="720"/>
                </a:cxn>
                <a:cxn ang="0">
                  <a:pos x="1721" y="1048"/>
                </a:cxn>
                <a:cxn ang="0">
                  <a:pos x="1740" y="1357"/>
                </a:cxn>
                <a:cxn ang="0">
                  <a:pos x="1717" y="1421"/>
                </a:cxn>
                <a:cxn ang="0">
                  <a:pos x="1487" y="1496"/>
                </a:cxn>
                <a:cxn ang="0">
                  <a:pos x="1271" y="1560"/>
                </a:cxn>
                <a:cxn ang="0">
                  <a:pos x="1041" y="1705"/>
                </a:cxn>
                <a:cxn ang="0">
                  <a:pos x="974" y="1686"/>
                </a:cxn>
                <a:cxn ang="0">
                  <a:pos x="815" y="1530"/>
                </a:cxn>
                <a:cxn ang="0">
                  <a:pos x="593" y="1387"/>
                </a:cxn>
                <a:cxn ang="0">
                  <a:pos x="392" y="1236"/>
                </a:cxn>
                <a:cxn ang="0">
                  <a:pos x="226" y="1116"/>
                </a:cxn>
                <a:cxn ang="0">
                  <a:pos x="23" y="969"/>
                </a:cxn>
                <a:cxn ang="0">
                  <a:pos x="12" y="871"/>
                </a:cxn>
                <a:cxn ang="0">
                  <a:pos x="15" y="489"/>
                </a:cxn>
              </a:cxnLst>
              <a:rect l="0" t="0" r="r" b="b"/>
              <a:pathLst>
                <a:path w="1781" h="1716">
                  <a:moveTo>
                    <a:pt x="38" y="369"/>
                  </a:moveTo>
                  <a:lnTo>
                    <a:pt x="53" y="380"/>
                  </a:lnTo>
                  <a:lnTo>
                    <a:pt x="46" y="666"/>
                  </a:lnTo>
                  <a:lnTo>
                    <a:pt x="42" y="677"/>
                  </a:lnTo>
                  <a:lnTo>
                    <a:pt x="53" y="943"/>
                  </a:lnTo>
                  <a:lnTo>
                    <a:pt x="83" y="973"/>
                  </a:lnTo>
                  <a:lnTo>
                    <a:pt x="189" y="1059"/>
                  </a:lnTo>
                  <a:lnTo>
                    <a:pt x="313" y="1135"/>
                  </a:lnTo>
                  <a:lnTo>
                    <a:pt x="392" y="1199"/>
                  </a:lnTo>
                  <a:lnTo>
                    <a:pt x="511" y="1289"/>
                  </a:lnTo>
                  <a:lnTo>
                    <a:pt x="623" y="1368"/>
                  </a:lnTo>
                  <a:lnTo>
                    <a:pt x="789" y="1477"/>
                  </a:lnTo>
                  <a:lnTo>
                    <a:pt x="928" y="1577"/>
                  </a:lnTo>
                  <a:lnTo>
                    <a:pt x="989" y="1637"/>
                  </a:lnTo>
                  <a:lnTo>
                    <a:pt x="1019" y="1663"/>
                  </a:lnTo>
                  <a:lnTo>
                    <a:pt x="1053" y="1660"/>
                  </a:lnTo>
                  <a:lnTo>
                    <a:pt x="1132" y="1611"/>
                  </a:lnTo>
                  <a:lnTo>
                    <a:pt x="1256" y="1545"/>
                  </a:lnTo>
                  <a:lnTo>
                    <a:pt x="1337" y="1496"/>
                  </a:lnTo>
                  <a:lnTo>
                    <a:pt x="1408" y="1473"/>
                  </a:lnTo>
                  <a:lnTo>
                    <a:pt x="1510" y="1455"/>
                  </a:lnTo>
                  <a:lnTo>
                    <a:pt x="1567" y="1436"/>
                  </a:lnTo>
                  <a:lnTo>
                    <a:pt x="1653" y="1406"/>
                  </a:lnTo>
                  <a:lnTo>
                    <a:pt x="1698" y="1379"/>
                  </a:lnTo>
                  <a:lnTo>
                    <a:pt x="1713" y="1289"/>
                  </a:lnTo>
                  <a:lnTo>
                    <a:pt x="1706" y="1202"/>
                  </a:lnTo>
                  <a:lnTo>
                    <a:pt x="1695" y="1071"/>
                  </a:lnTo>
                  <a:lnTo>
                    <a:pt x="1695" y="943"/>
                  </a:lnTo>
                  <a:lnTo>
                    <a:pt x="1698" y="833"/>
                  </a:lnTo>
                  <a:lnTo>
                    <a:pt x="1698" y="736"/>
                  </a:lnTo>
                  <a:lnTo>
                    <a:pt x="1721" y="670"/>
                  </a:lnTo>
                  <a:lnTo>
                    <a:pt x="1721" y="628"/>
                  </a:lnTo>
                  <a:lnTo>
                    <a:pt x="1698" y="602"/>
                  </a:lnTo>
                  <a:lnTo>
                    <a:pt x="1294" y="425"/>
                  </a:lnTo>
                  <a:lnTo>
                    <a:pt x="1151" y="350"/>
                  </a:lnTo>
                  <a:lnTo>
                    <a:pt x="966" y="233"/>
                  </a:lnTo>
                  <a:lnTo>
                    <a:pt x="812" y="131"/>
                  </a:lnTo>
                  <a:lnTo>
                    <a:pt x="691" y="52"/>
                  </a:lnTo>
                  <a:lnTo>
                    <a:pt x="669" y="45"/>
                  </a:lnTo>
                  <a:lnTo>
                    <a:pt x="627" y="60"/>
                  </a:lnTo>
                  <a:lnTo>
                    <a:pt x="541" y="94"/>
                  </a:lnTo>
                  <a:lnTo>
                    <a:pt x="450" y="128"/>
                  </a:lnTo>
                  <a:lnTo>
                    <a:pt x="366" y="150"/>
                  </a:lnTo>
                  <a:lnTo>
                    <a:pt x="275" y="199"/>
                  </a:lnTo>
                  <a:lnTo>
                    <a:pt x="260" y="184"/>
                  </a:lnTo>
                  <a:lnTo>
                    <a:pt x="264" y="161"/>
                  </a:lnTo>
                  <a:lnTo>
                    <a:pt x="373" y="120"/>
                  </a:lnTo>
                  <a:lnTo>
                    <a:pt x="484" y="86"/>
                  </a:lnTo>
                  <a:lnTo>
                    <a:pt x="575" y="49"/>
                  </a:lnTo>
                  <a:lnTo>
                    <a:pt x="661" y="0"/>
                  </a:lnTo>
                  <a:lnTo>
                    <a:pt x="691" y="3"/>
                  </a:lnTo>
                  <a:lnTo>
                    <a:pt x="744" y="37"/>
                  </a:lnTo>
                  <a:lnTo>
                    <a:pt x="868" y="135"/>
                  </a:lnTo>
                  <a:lnTo>
                    <a:pt x="1007" y="222"/>
                  </a:lnTo>
                  <a:lnTo>
                    <a:pt x="1169" y="331"/>
                  </a:lnTo>
                  <a:lnTo>
                    <a:pt x="1309" y="399"/>
                  </a:lnTo>
                  <a:lnTo>
                    <a:pt x="1457" y="459"/>
                  </a:lnTo>
                  <a:lnTo>
                    <a:pt x="1631" y="538"/>
                  </a:lnTo>
                  <a:lnTo>
                    <a:pt x="1770" y="606"/>
                  </a:lnTo>
                  <a:lnTo>
                    <a:pt x="1781" y="628"/>
                  </a:lnTo>
                  <a:lnTo>
                    <a:pt x="1777" y="640"/>
                  </a:lnTo>
                  <a:lnTo>
                    <a:pt x="1743" y="720"/>
                  </a:lnTo>
                  <a:lnTo>
                    <a:pt x="1728" y="860"/>
                  </a:lnTo>
                  <a:lnTo>
                    <a:pt x="1721" y="1048"/>
                  </a:lnTo>
                  <a:lnTo>
                    <a:pt x="1743" y="1229"/>
                  </a:lnTo>
                  <a:lnTo>
                    <a:pt x="1740" y="1357"/>
                  </a:lnTo>
                  <a:lnTo>
                    <a:pt x="1732" y="1409"/>
                  </a:lnTo>
                  <a:lnTo>
                    <a:pt x="1717" y="1421"/>
                  </a:lnTo>
                  <a:lnTo>
                    <a:pt x="1615" y="1458"/>
                  </a:lnTo>
                  <a:lnTo>
                    <a:pt x="1487" y="1496"/>
                  </a:lnTo>
                  <a:lnTo>
                    <a:pt x="1359" y="1522"/>
                  </a:lnTo>
                  <a:lnTo>
                    <a:pt x="1271" y="1560"/>
                  </a:lnTo>
                  <a:lnTo>
                    <a:pt x="1135" y="1648"/>
                  </a:lnTo>
                  <a:lnTo>
                    <a:pt x="1041" y="1705"/>
                  </a:lnTo>
                  <a:lnTo>
                    <a:pt x="1007" y="1716"/>
                  </a:lnTo>
                  <a:lnTo>
                    <a:pt x="974" y="1686"/>
                  </a:lnTo>
                  <a:lnTo>
                    <a:pt x="910" y="1611"/>
                  </a:lnTo>
                  <a:lnTo>
                    <a:pt x="815" y="1530"/>
                  </a:lnTo>
                  <a:lnTo>
                    <a:pt x="699" y="1451"/>
                  </a:lnTo>
                  <a:lnTo>
                    <a:pt x="593" y="1387"/>
                  </a:lnTo>
                  <a:lnTo>
                    <a:pt x="492" y="1308"/>
                  </a:lnTo>
                  <a:lnTo>
                    <a:pt x="392" y="1236"/>
                  </a:lnTo>
                  <a:lnTo>
                    <a:pt x="313" y="1168"/>
                  </a:lnTo>
                  <a:lnTo>
                    <a:pt x="226" y="1116"/>
                  </a:lnTo>
                  <a:lnTo>
                    <a:pt x="106" y="1037"/>
                  </a:lnTo>
                  <a:lnTo>
                    <a:pt x="23" y="969"/>
                  </a:lnTo>
                  <a:lnTo>
                    <a:pt x="0" y="943"/>
                  </a:lnTo>
                  <a:lnTo>
                    <a:pt x="12" y="871"/>
                  </a:lnTo>
                  <a:lnTo>
                    <a:pt x="19" y="655"/>
                  </a:lnTo>
                  <a:lnTo>
                    <a:pt x="15" y="489"/>
                  </a:lnTo>
                  <a:lnTo>
                    <a:pt x="38" y="369"/>
                  </a:lnTo>
                  <a:close/>
                </a:path>
              </a:pathLst>
            </a:custGeom>
            <a:solidFill>
              <a:srgbClr val="000000"/>
            </a:solidFill>
            <a:ln w="9525">
              <a:noFill/>
              <a:round/>
              <a:headEnd/>
              <a:tailEnd/>
            </a:ln>
          </p:spPr>
          <p:txBody>
            <a:bodyPr/>
            <a:lstStyle/>
            <a:p>
              <a:endParaRPr lang="en-US"/>
            </a:p>
          </p:txBody>
        </p:sp>
        <p:grpSp>
          <p:nvGrpSpPr>
            <p:cNvPr id="3" name="Group 34"/>
            <p:cNvGrpSpPr>
              <a:grpSpLocks/>
            </p:cNvGrpSpPr>
            <p:nvPr/>
          </p:nvGrpSpPr>
          <p:grpSpPr bwMode="auto">
            <a:xfrm>
              <a:off x="3023" y="151"/>
              <a:ext cx="1393" cy="1113"/>
              <a:chOff x="2976" y="192"/>
              <a:chExt cx="1393" cy="1094"/>
            </a:xfrm>
          </p:grpSpPr>
          <p:sp>
            <p:nvSpPr>
              <p:cNvPr id="5147" name="Freeform 27"/>
              <p:cNvSpPr>
                <a:spLocks/>
              </p:cNvSpPr>
              <p:nvPr/>
            </p:nvSpPr>
            <p:spPr bwMode="auto">
              <a:xfrm>
                <a:off x="3194" y="314"/>
                <a:ext cx="1051" cy="891"/>
              </a:xfrm>
              <a:custGeom>
                <a:avLst/>
                <a:gdLst/>
                <a:ahLst/>
                <a:cxnLst>
                  <a:cxn ang="0">
                    <a:pos x="985" y="710"/>
                  </a:cxn>
                  <a:cxn ang="0">
                    <a:pos x="804" y="584"/>
                  </a:cxn>
                  <a:cxn ang="0">
                    <a:pos x="638" y="471"/>
                  </a:cxn>
                  <a:cxn ang="0">
                    <a:pos x="512" y="371"/>
                  </a:cxn>
                  <a:cxn ang="0">
                    <a:pos x="341" y="213"/>
                  </a:cxn>
                  <a:cxn ang="0">
                    <a:pos x="198" y="89"/>
                  </a:cxn>
                  <a:cxn ang="0">
                    <a:pos x="87" y="0"/>
                  </a:cxn>
                  <a:cxn ang="0">
                    <a:pos x="93" y="109"/>
                  </a:cxn>
                  <a:cxn ang="0">
                    <a:pos x="61" y="147"/>
                  </a:cxn>
                  <a:cxn ang="0">
                    <a:pos x="0" y="196"/>
                  </a:cxn>
                  <a:cxn ang="0">
                    <a:pos x="93" y="262"/>
                  </a:cxn>
                  <a:cxn ang="0">
                    <a:pos x="174" y="311"/>
                  </a:cxn>
                  <a:cxn ang="0">
                    <a:pos x="273" y="420"/>
                  </a:cxn>
                  <a:cxn ang="0">
                    <a:pos x="396" y="520"/>
                  </a:cxn>
                  <a:cxn ang="0">
                    <a:pos x="533" y="621"/>
                  </a:cxn>
                  <a:cxn ang="0">
                    <a:pos x="640" y="700"/>
                  </a:cxn>
                  <a:cxn ang="0">
                    <a:pos x="753" y="770"/>
                  </a:cxn>
                  <a:cxn ang="0">
                    <a:pos x="913" y="872"/>
                  </a:cxn>
                  <a:cxn ang="0">
                    <a:pos x="958" y="891"/>
                  </a:cxn>
                  <a:cxn ang="0">
                    <a:pos x="958" y="817"/>
                  </a:cxn>
                  <a:cxn ang="0">
                    <a:pos x="1051" y="817"/>
                  </a:cxn>
                  <a:cxn ang="0">
                    <a:pos x="985" y="710"/>
                  </a:cxn>
                </a:cxnLst>
                <a:rect l="0" t="0" r="r" b="b"/>
                <a:pathLst>
                  <a:path w="1051" h="891">
                    <a:moveTo>
                      <a:pt x="985" y="710"/>
                    </a:moveTo>
                    <a:lnTo>
                      <a:pt x="804" y="584"/>
                    </a:lnTo>
                    <a:lnTo>
                      <a:pt x="638" y="471"/>
                    </a:lnTo>
                    <a:lnTo>
                      <a:pt x="512" y="371"/>
                    </a:lnTo>
                    <a:lnTo>
                      <a:pt x="341" y="213"/>
                    </a:lnTo>
                    <a:lnTo>
                      <a:pt x="198" y="89"/>
                    </a:lnTo>
                    <a:lnTo>
                      <a:pt x="87" y="0"/>
                    </a:lnTo>
                    <a:lnTo>
                      <a:pt x="93" y="109"/>
                    </a:lnTo>
                    <a:lnTo>
                      <a:pt x="61" y="147"/>
                    </a:lnTo>
                    <a:lnTo>
                      <a:pt x="0" y="196"/>
                    </a:lnTo>
                    <a:lnTo>
                      <a:pt x="93" y="262"/>
                    </a:lnTo>
                    <a:lnTo>
                      <a:pt x="174" y="311"/>
                    </a:lnTo>
                    <a:lnTo>
                      <a:pt x="273" y="420"/>
                    </a:lnTo>
                    <a:lnTo>
                      <a:pt x="396" y="520"/>
                    </a:lnTo>
                    <a:lnTo>
                      <a:pt x="533" y="621"/>
                    </a:lnTo>
                    <a:lnTo>
                      <a:pt x="640" y="700"/>
                    </a:lnTo>
                    <a:lnTo>
                      <a:pt x="753" y="770"/>
                    </a:lnTo>
                    <a:lnTo>
                      <a:pt x="913" y="872"/>
                    </a:lnTo>
                    <a:lnTo>
                      <a:pt x="958" y="891"/>
                    </a:lnTo>
                    <a:lnTo>
                      <a:pt x="958" y="817"/>
                    </a:lnTo>
                    <a:lnTo>
                      <a:pt x="1051" y="817"/>
                    </a:lnTo>
                    <a:lnTo>
                      <a:pt x="985" y="710"/>
                    </a:lnTo>
                    <a:close/>
                  </a:path>
                </a:pathLst>
              </a:custGeom>
              <a:blipFill dpi="0" rotWithShape="0">
                <a:blip r:embed="rId2" cstate="print"/>
                <a:srcRect/>
                <a:tile tx="0" ty="0" sx="100000" sy="100000" flip="none" algn="tl"/>
              </a:blipFill>
              <a:ln w="9525">
                <a:noFill/>
                <a:round/>
                <a:headEnd/>
                <a:tailEnd/>
              </a:ln>
            </p:spPr>
            <p:txBody>
              <a:bodyPr/>
              <a:lstStyle/>
              <a:p>
                <a:endParaRPr lang="en-US"/>
              </a:p>
            </p:txBody>
          </p:sp>
          <p:sp>
            <p:nvSpPr>
              <p:cNvPr id="5148" name="Freeform 28"/>
              <p:cNvSpPr>
                <a:spLocks/>
              </p:cNvSpPr>
              <p:nvPr/>
            </p:nvSpPr>
            <p:spPr bwMode="auto">
              <a:xfrm>
                <a:off x="4134" y="1039"/>
                <a:ext cx="192" cy="220"/>
              </a:xfrm>
              <a:custGeom>
                <a:avLst/>
                <a:gdLst/>
                <a:ahLst/>
                <a:cxnLst>
                  <a:cxn ang="0">
                    <a:pos x="192" y="207"/>
                  </a:cxn>
                  <a:cxn ang="0">
                    <a:pos x="45" y="0"/>
                  </a:cxn>
                  <a:cxn ang="0">
                    <a:pos x="39" y="56"/>
                  </a:cxn>
                  <a:cxn ang="0">
                    <a:pos x="3" y="83"/>
                  </a:cxn>
                  <a:cxn ang="0">
                    <a:pos x="0" y="162"/>
                  </a:cxn>
                  <a:cxn ang="0">
                    <a:pos x="167" y="220"/>
                  </a:cxn>
                  <a:cxn ang="0">
                    <a:pos x="192" y="207"/>
                  </a:cxn>
                </a:cxnLst>
                <a:rect l="0" t="0" r="r" b="b"/>
                <a:pathLst>
                  <a:path w="192" h="220">
                    <a:moveTo>
                      <a:pt x="192" y="207"/>
                    </a:moveTo>
                    <a:lnTo>
                      <a:pt x="45" y="0"/>
                    </a:lnTo>
                    <a:lnTo>
                      <a:pt x="39" y="56"/>
                    </a:lnTo>
                    <a:lnTo>
                      <a:pt x="3" y="83"/>
                    </a:lnTo>
                    <a:lnTo>
                      <a:pt x="0" y="162"/>
                    </a:lnTo>
                    <a:lnTo>
                      <a:pt x="167" y="220"/>
                    </a:lnTo>
                    <a:lnTo>
                      <a:pt x="192" y="207"/>
                    </a:lnTo>
                    <a:close/>
                  </a:path>
                </a:pathLst>
              </a:custGeom>
              <a:blipFill dpi="0" rotWithShape="0">
                <a:blip r:embed="rId3" cstate="print"/>
                <a:srcRect/>
                <a:tile tx="0" ty="0" sx="100000" sy="100000" flip="none" algn="tl"/>
              </a:blipFill>
              <a:ln w="9525">
                <a:noFill/>
                <a:round/>
                <a:headEnd/>
                <a:tailEnd/>
              </a:ln>
            </p:spPr>
            <p:txBody>
              <a:bodyPr/>
              <a:lstStyle/>
              <a:p>
                <a:endParaRPr lang="en-US"/>
              </a:p>
            </p:txBody>
          </p:sp>
          <p:sp>
            <p:nvSpPr>
              <p:cNvPr id="5149" name="Freeform 29"/>
              <p:cNvSpPr>
                <a:spLocks/>
              </p:cNvSpPr>
              <p:nvPr/>
            </p:nvSpPr>
            <p:spPr bwMode="auto">
              <a:xfrm>
                <a:off x="2985" y="213"/>
                <a:ext cx="322" cy="295"/>
              </a:xfrm>
              <a:custGeom>
                <a:avLst/>
                <a:gdLst/>
                <a:ahLst/>
                <a:cxnLst>
                  <a:cxn ang="0">
                    <a:pos x="224" y="295"/>
                  </a:cxn>
                  <a:cxn ang="0">
                    <a:pos x="298" y="254"/>
                  </a:cxn>
                  <a:cxn ang="0">
                    <a:pos x="320" y="209"/>
                  </a:cxn>
                  <a:cxn ang="0">
                    <a:pos x="322" y="116"/>
                  </a:cxn>
                  <a:cxn ang="0">
                    <a:pos x="185" y="17"/>
                  </a:cxn>
                  <a:cxn ang="0">
                    <a:pos x="108" y="0"/>
                  </a:cxn>
                  <a:cxn ang="0">
                    <a:pos x="47" y="35"/>
                  </a:cxn>
                  <a:cxn ang="0">
                    <a:pos x="0" y="107"/>
                  </a:cxn>
                  <a:cxn ang="0">
                    <a:pos x="0" y="165"/>
                  </a:cxn>
                  <a:cxn ang="0">
                    <a:pos x="12" y="210"/>
                  </a:cxn>
                  <a:cxn ang="0">
                    <a:pos x="106" y="250"/>
                  </a:cxn>
                  <a:cxn ang="0">
                    <a:pos x="224" y="295"/>
                  </a:cxn>
                </a:cxnLst>
                <a:rect l="0" t="0" r="r" b="b"/>
                <a:pathLst>
                  <a:path w="322" h="295">
                    <a:moveTo>
                      <a:pt x="224" y="295"/>
                    </a:moveTo>
                    <a:lnTo>
                      <a:pt x="298" y="254"/>
                    </a:lnTo>
                    <a:lnTo>
                      <a:pt x="320" y="209"/>
                    </a:lnTo>
                    <a:lnTo>
                      <a:pt x="322" y="116"/>
                    </a:lnTo>
                    <a:lnTo>
                      <a:pt x="185" y="17"/>
                    </a:lnTo>
                    <a:lnTo>
                      <a:pt x="108" y="0"/>
                    </a:lnTo>
                    <a:lnTo>
                      <a:pt x="47" y="35"/>
                    </a:lnTo>
                    <a:lnTo>
                      <a:pt x="0" y="107"/>
                    </a:lnTo>
                    <a:lnTo>
                      <a:pt x="0" y="165"/>
                    </a:lnTo>
                    <a:lnTo>
                      <a:pt x="12" y="210"/>
                    </a:lnTo>
                    <a:lnTo>
                      <a:pt x="106" y="250"/>
                    </a:lnTo>
                    <a:lnTo>
                      <a:pt x="224" y="295"/>
                    </a:lnTo>
                    <a:close/>
                  </a:path>
                </a:pathLst>
              </a:custGeom>
              <a:blipFill dpi="0" rotWithShape="0">
                <a:blip r:embed="rId4" cstate="print"/>
                <a:srcRect/>
                <a:tile tx="0" ty="0" sx="100000" sy="100000" flip="none" algn="tl"/>
              </a:blipFill>
              <a:ln w="9525">
                <a:noFill/>
                <a:round/>
                <a:headEnd/>
                <a:tailEnd/>
              </a:ln>
            </p:spPr>
            <p:txBody>
              <a:bodyPr/>
              <a:lstStyle/>
              <a:p>
                <a:endParaRPr lang="en-US"/>
              </a:p>
            </p:txBody>
          </p:sp>
          <p:grpSp>
            <p:nvGrpSpPr>
              <p:cNvPr id="4" name="Group 33"/>
              <p:cNvGrpSpPr>
                <a:grpSpLocks/>
              </p:cNvGrpSpPr>
              <p:nvPr/>
            </p:nvGrpSpPr>
            <p:grpSpPr bwMode="auto">
              <a:xfrm>
                <a:off x="2976" y="192"/>
                <a:ext cx="1393" cy="1094"/>
                <a:chOff x="2976" y="192"/>
                <a:chExt cx="1393" cy="1094"/>
              </a:xfrm>
            </p:grpSpPr>
            <p:sp>
              <p:nvSpPr>
                <p:cNvPr id="5150" name="Freeform 30"/>
                <p:cNvSpPr>
                  <a:spLocks/>
                </p:cNvSpPr>
                <p:nvPr/>
              </p:nvSpPr>
              <p:spPr bwMode="auto">
                <a:xfrm>
                  <a:off x="3023" y="207"/>
                  <a:ext cx="1160" cy="826"/>
                </a:xfrm>
                <a:custGeom>
                  <a:avLst/>
                  <a:gdLst/>
                  <a:ahLst/>
                  <a:cxnLst>
                    <a:cxn ang="0">
                      <a:pos x="1160" y="806"/>
                    </a:cxn>
                    <a:cxn ang="0">
                      <a:pos x="1154" y="826"/>
                    </a:cxn>
                    <a:cxn ang="0">
                      <a:pos x="1022" y="743"/>
                    </a:cxn>
                    <a:cxn ang="0">
                      <a:pos x="813" y="604"/>
                    </a:cxn>
                    <a:cxn ang="0">
                      <a:pos x="597" y="416"/>
                    </a:cxn>
                    <a:cxn ang="0">
                      <a:pos x="454" y="279"/>
                    </a:cxn>
                    <a:cxn ang="0">
                      <a:pos x="307" y="156"/>
                    </a:cxn>
                    <a:cxn ang="0">
                      <a:pos x="190" y="68"/>
                    </a:cxn>
                    <a:cxn ang="0">
                      <a:pos x="168" y="51"/>
                    </a:cxn>
                    <a:cxn ang="0">
                      <a:pos x="168" y="134"/>
                    </a:cxn>
                    <a:cxn ang="0">
                      <a:pos x="128" y="198"/>
                    </a:cxn>
                    <a:cxn ang="0">
                      <a:pos x="70" y="215"/>
                    </a:cxn>
                    <a:cxn ang="0">
                      <a:pos x="0" y="216"/>
                    </a:cxn>
                    <a:cxn ang="0">
                      <a:pos x="0" y="192"/>
                    </a:cxn>
                    <a:cxn ang="0">
                      <a:pos x="94" y="183"/>
                    </a:cxn>
                    <a:cxn ang="0">
                      <a:pos x="128" y="134"/>
                    </a:cxn>
                    <a:cxn ang="0">
                      <a:pos x="141" y="60"/>
                    </a:cxn>
                    <a:cxn ang="0">
                      <a:pos x="128" y="0"/>
                    </a:cxn>
                    <a:cxn ang="0">
                      <a:pos x="168" y="6"/>
                    </a:cxn>
                    <a:cxn ang="0">
                      <a:pos x="294" y="109"/>
                    </a:cxn>
                    <a:cxn ang="0">
                      <a:pos x="382" y="183"/>
                    </a:cxn>
                    <a:cxn ang="0">
                      <a:pos x="482" y="265"/>
                    </a:cxn>
                    <a:cxn ang="0">
                      <a:pos x="587" y="363"/>
                    </a:cxn>
                    <a:cxn ang="0">
                      <a:pos x="681" y="456"/>
                    </a:cxn>
                    <a:cxn ang="0">
                      <a:pos x="802" y="553"/>
                    </a:cxn>
                    <a:cxn ang="0">
                      <a:pos x="913" y="629"/>
                    </a:cxn>
                    <a:cxn ang="0">
                      <a:pos x="1045" y="723"/>
                    </a:cxn>
                    <a:cxn ang="0">
                      <a:pos x="1160" y="806"/>
                    </a:cxn>
                  </a:cxnLst>
                  <a:rect l="0" t="0" r="r" b="b"/>
                  <a:pathLst>
                    <a:path w="1160" h="826">
                      <a:moveTo>
                        <a:pt x="1160" y="806"/>
                      </a:moveTo>
                      <a:lnTo>
                        <a:pt x="1154" y="826"/>
                      </a:lnTo>
                      <a:lnTo>
                        <a:pt x="1022" y="743"/>
                      </a:lnTo>
                      <a:lnTo>
                        <a:pt x="813" y="604"/>
                      </a:lnTo>
                      <a:lnTo>
                        <a:pt x="597" y="416"/>
                      </a:lnTo>
                      <a:lnTo>
                        <a:pt x="454" y="279"/>
                      </a:lnTo>
                      <a:lnTo>
                        <a:pt x="307" y="156"/>
                      </a:lnTo>
                      <a:lnTo>
                        <a:pt x="190" y="68"/>
                      </a:lnTo>
                      <a:lnTo>
                        <a:pt x="168" y="51"/>
                      </a:lnTo>
                      <a:lnTo>
                        <a:pt x="168" y="134"/>
                      </a:lnTo>
                      <a:lnTo>
                        <a:pt x="128" y="198"/>
                      </a:lnTo>
                      <a:lnTo>
                        <a:pt x="70" y="215"/>
                      </a:lnTo>
                      <a:lnTo>
                        <a:pt x="0" y="216"/>
                      </a:lnTo>
                      <a:lnTo>
                        <a:pt x="0" y="192"/>
                      </a:lnTo>
                      <a:lnTo>
                        <a:pt x="94" y="183"/>
                      </a:lnTo>
                      <a:lnTo>
                        <a:pt x="128" y="134"/>
                      </a:lnTo>
                      <a:lnTo>
                        <a:pt x="141" y="60"/>
                      </a:lnTo>
                      <a:lnTo>
                        <a:pt x="128" y="0"/>
                      </a:lnTo>
                      <a:lnTo>
                        <a:pt x="168" y="6"/>
                      </a:lnTo>
                      <a:lnTo>
                        <a:pt x="294" y="109"/>
                      </a:lnTo>
                      <a:lnTo>
                        <a:pt x="382" y="183"/>
                      </a:lnTo>
                      <a:lnTo>
                        <a:pt x="482" y="265"/>
                      </a:lnTo>
                      <a:lnTo>
                        <a:pt x="587" y="363"/>
                      </a:lnTo>
                      <a:lnTo>
                        <a:pt x="681" y="456"/>
                      </a:lnTo>
                      <a:lnTo>
                        <a:pt x="802" y="553"/>
                      </a:lnTo>
                      <a:lnTo>
                        <a:pt x="913" y="629"/>
                      </a:lnTo>
                      <a:lnTo>
                        <a:pt x="1045" y="723"/>
                      </a:lnTo>
                      <a:lnTo>
                        <a:pt x="1160" y="806"/>
                      </a:lnTo>
                      <a:close/>
                    </a:path>
                  </a:pathLst>
                </a:custGeom>
                <a:solidFill>
                  <a:srgbClr val="000000"/>
                </a:solidFill>
                <a:ln w="9525">
                  <a:noFill/>
                  <a:round/>
                  <a:headEnd/>
                  <a:tailEnd/>
                </a:ln>
              </p:spPr>
              <p:txBody>
                <a:bodyPr/>
                <a:lstStyle/>
                <a:p>
                  <a:endParaRPr lang="en-US"/>
                </a:p>
              </p:txBody>
            </p:sp>
            <p:sp>
              <p:nvSpPr>
                <p:cNvPr id="5151" name="Freeform 31"/>
                <p:cNvSpPr>
                  <a:spLocks/>
                </p:cNvSpPr>
                <p:nvPr/>
              </p:nvSpPr>
              <p:spPr bwMode="auto">
                <a:xfrm>
                  <a:off x="2976" y="192"/>
                  <a:ext cx="1393" cy="1094"/>
                </a:xfrm>
                <a:custGeom>
                  <a:avLst/>
                  <a:gdLst/>
                  <a:ahLst/>
                  <a:cxnLst>
                    <a:cxn ang="0">
                      <a:pos x="1154" y="984"/>
                    </a:cxn>
                    <a:cxn ang="0">
                      <a:pos x="932" y="851"/>
                    </a:cxn>
                    <a:cxn ang="0">
                      <a:pos x="670" y="664"/>
                    </a:cxn>
                    <a:cxn ang="0">
                      <a:pos x="512" y="535"/>
                    </a:cxn>
                    <a:cxn ang="0">
                      <a:pos x="410" y="435"/>
                    </a:cxn>
                    <a:cxn ang="0">
                      <a:pos x="275" y="329"/>
                    </a:cxn>
                    <a:cxn ang="0">
                      <a:pos x="124" y="254"/>
                    </a:cxn>
                    <a:cxn ang="0">
                      <a:pos x="51" y="222"/>
                    </a:cxn>
                    <a:cxn ang="0">
                      <a:pos x="30" y="196"/>
                    </a:cxn>
                    <a:cxn ang="0">
                      <a:pos x="24" y="166"/>
                    </a:cxn>
                    <a:cxn ang="0">
                      <a:pos x="40" y="100"/>
                    </a:cxn>
                    <a:cxn ang="0">
                      <a:pos x="68" y="79"/>
                    </a:cxn>
                    <a:cxn ang="0">
                      <a:pos x="92" y="49"/>
                    </a:cxn>
                    <a:cxn ang="0">
                      <a:pos x="156" y="41"/>
                    </a:cxn>
                    <a:cxn ang="0">
                      <a:pos x="190" y="56"/>
                    </a:cxn>
                    <a:cxn ang="0">
                      <a:pos x="205" y="24"/>
                    </a:cxn>
                    <a:cxn ang="0">
                      <a:pos x="147" y="0"/>
                    </a:cxn>
                    <a:cxn ang="0">
                      <a:pos x="96" y="17"/>
                    </a:cxn>
                    <a:cxn ang="0">
                      <a:pos x="51" y="41"/>
                    </a:cxn>
                    <a:cxn ang="0">
                      <a:pos x="24" y="73"/>
                    </a:cxn>
                    <a:cxn ang="0">
                      <a:pos x="0" y="124"/>
                    </a:cxn>
                    <a:cxn ang="0">
                      <a:pos x="0" y="179"/>
                    </a:cxn>
                    <a:cxn ang="0">
                      <a:pos x="17" y="228"/>
                    </a:cxn>
                    <a:cxn ang="0">
                      <a:pos x="51" y="245"/>
                    </a:cxn>
                    <a:cxn ang="0">
                      <a:pos x="147" y="294"/>
                    </a:cxn>
                    <a:cxn ang="0">
                      <a:pos x="239" y="337"/>
                    </a:cxn>
                    <a:cxn ang="0">
                      <a:pos x="299" y="388"/>
                    </a:cxn>
                    <a:cxn ang="0">
                      <a:pos x="405" y="463"/>
                    </a:cxn>
                    <a:cxn ang="0">
                      <a:pos x="501" y="559"/>
                    </a:cxn>
                    <a:cxn ang="0">
                      <a:pos x="604" y="647"/>
                    </a:cxn>
                    <a:cxn ang="0">
                      <a:pos x="700" y="723"/>
                    </a:cxn>
                    <a:cxn ang="0">
                      <a:pos x="811" y="796"/>
                    </a:cxn>
                    <a:cxn ang="0">
                      <a:pos x="949" y="896"/>
                    </a:cxn>
                    <a:cxn ang="0">
                      <a:pos x="1064" y="956"/>
                    </a:cxn>
                    <a:cxn ang="0">
                      <a:pos x="1156" y="1028"/>
                    </a:cxn>
                    <a:cxn ang="0">
                      <a:pos x="1393" y="1094"/>
                    </a:cxn>
                    <a:cxn ang="0">
                      <a:pos x="1387" y="1065"/>
                    </a:cxn>
                    <a:cxn ang="0">
                      <a:pos x="1304" y="967"/>
                    </a:cxn>
                    <a:cxn ang="0">
                      <a:pos x="1207" y="822"/>
                    </a:cxn>
                    <a:cxn ang="0">
                      <a:pos x="1173" y="817"/>
                    </a:cxn>
                    <a:cxn ang="0">
                      <a:pos x="1237" y="911"/>
                    </a:cxn>
                    <a:cxn ang="0">
                      <a:pos x="1314" y="1011"/>
                    </a:cxn>
                    <a:cxn ang="0">
                      <a:pos x="1288" y="1043"/>
                    </a:cxn>
                    <a:cxn ang="0">
                      <a:pos x="1190" y="1001"/>
                    </a:cxn>
                    <a:cxn ang="0">
                      <a:pos x="1190" y="952"/>
                    </a:cxn>
                    <a:cxn ang="0">
                      <a:pos x="1231" y="947"/>
                    </a:cxn>
                    <a:cxn ang="0">
                      <a:pos x="1222" y="928"/>
                    </a:cxn>
                    <a:cxn ang="0">
                      <a:pos x="1156" y="913"/>
                    </a:cxn>
                    <a:cxn ang="0">
                      <a:pos x="1154" y="984"/>
                    </a:cxn>
                  </a:cxnLst>
                  <a:rect l="0" t="0" r="r" b="b"/>
                  <a:pathLst>
                    <a:path w="1393" h="1094">
                      <a:moveTo>
                        <a:pt x="1154" y="984"/>
                      </a:moveTo>
                      <a:lnTo>
                        <a:pt x="932" y="851"/>
                      </a:lnTo>
                      <a:lnTo>
                        <a:pt x="670" y="664"/>
                      </a:lnTo>
                      <a:lnTo>
                        <a:pt x="512" y="535"/>
                      </a:lnTo>
                      <a:lnTo>
                        <a:pt x="410" y="435"/>
                      </a:lnTo>
                      <a:lnTo>
                        <a:pt x="275" y="329"/>
                      </a:lnTo>
                      <a:lnTo>
                        <a:pt x="124" y="254"/>
                      </a:lnTo>
                      <a:lnTo>
                        <a:pt x="51" y="222"/>
                      </a:lnTo>
                      <a:lnTo>
                        <a:pt x="30" y="196"/>
                      </a:lnTo>
                      <a:lnTo>
                        <a:pt x="24" y="166"/>
                      </a:lnTo>
                      <a:lnTo>
                        <a:pt x="40" y="100"/>
                      </a:lnTo>
                      <a:lnTo>
                        <a:pt x="68" y="79"/>
                      </a:lnTo>
                      <a:lnTo>
                        <a:pt x="92" y="49"/>
                      </a:lnTo>
                      <a:lnTo>
                        <a:pt x="156" y="41"/>
                      </a:lnTo>
                      <a:lnTo>
                        <a:pt x="190" y="56"/>
                      </a:lnTo>
                      <a:lnTo>
                        <a:pt x="205" y="24"/>
                      </a:lnTo>
                      <a:lnTo>
                        <a:pt x="147" y="0"/>
                      </a:lnTo>
                      <a:lnTo>
                        <a:pt x="96" y="17"/>
                      </a:lnTo>
                      <a:lnTo>
                        <a:pt x="51" y="41"/>
                      </a:lnTo>
                      <a:lnTo>
                        <a:pt x="24" y="73"/>
                      </a:lnTo>
                      <a:lnTo>
                        <a:pt x="0" y="124"/>
                      </a:lnTo>
                      <a:lnTo>
                        <a:pt x="0" y="179"/>
                      </a:lnTo>
                      <a:lnTo>
                        <a:pt x="17" y="228"/>
                      </a:lnTo>
                      <a:lnTo>
                        <a:pt x="51" y="245"/>
                      </a:lnTo>
                      <a:lnTo>
                        <a:pt x="147" y="294"/>
                      </a:lnTo>
                      <a:lnTo>
                        <a:pt x="239" y="337"/>
                      </a:lnTo>
                      <a:lnTo>
                        <a:pt x="299" y="388"/>
                      </a:lnTo>
                      <a:lnTo>
                        <a:pt x="405" y="463"/>
                      </a:lnTo>
                      <a:lnTo>
                        <a:pt x="501" y="559"/>
                      </a:lnTo>
                      <a:lnTo>
                        <a:pt x="604" y="647"/>
                      </a:lnTo>
                      <a:lnTo>
                        <a:pt x="700" y="723"/>
                      </a:lnTo>
                      <a:lnTo>
                        <a:pt x="811" y="796"/>
                      </a:lnTo>
                      <a:lnTo>
                        <a:pt x="949" y="896"/>
                      </a:lnTo>
                      <a:lnTo>
                        <a:pt x="1064" y="956"/>
                      </a:lnTo>
                      <a:lnTo>
                        <a:pt x="1156" y="1028"/>
                      </a:lnTo>
                      <a:lnTo>
                        <a:pt x="1393" y="1094"/>
                      </a:lnTo>
                      <a:lnTo>
                        <a:pt x="1387" y="1065"/>
                      </a:lnTo>
                      <a:lnTo>
                        <a:pt x="1304" y="967"/>
                      </a:lnTo>
                      <a:lnTo>
                        <a:pt x="1207" y="822"/>
                      </a:lnTo>
                      <a:lnTo>
                        <a:pt x="1173" y="817"/>
                      </a:lnTo>
                      <a:lnTo>
                        <a:pt x="1237" y="911"/>
                      </a:lnTo>
                      <a:lnTo>
                        <a:pt x="1314" y="1011"/>
                      </a:lnTo>
                      <a:lnTo>
                        <a:pt x="1288" y="1043"/>
                      </a:lnTo>
                      <a:lnTo>
                        <a:pt x="1190" y="1001"/>
                      </a:lnTo>
                      <a:lnTo>
                        <a:pt x="1190" y="952"/>
                      </a:lnTo>
                      <a:lnTo>
                        <a:pt x="1231" y="947"/>
                      </a:lnTo>
                      <a:lnTo>
                        <a:pt x="1222" y="928"/>
                      </a:lnTo>
                      <a:lnTo>
                        <a:pt x="1156" y="913"/>
                      </a:lnTo>
                      <a:lnTo>
                        <a:pt x="1154" y="984"/>
                      </a:lnTo>
                      <a:close/>
                    </a:path>
                  </a:pathLst>
                </a:custGeom>
                <a:solidFill>
                  <a:srgbClr val="000000"/>
                </a:solidFill>
                <a:ln w="9525">
                  <a:noFill/>
                  <a:round/>
                  <a:headEnd/>
                  <a:tailEnd/>
                </a:ln>
              </p:spPr>
              <p:txBody>
                <a:bodyPr/>
                <a:lstStyle/>
                <a:p>
                  <a:endParaRPr lang="en-US"/>
                </a:p>
              </p:txBody>
            </p:sp>
            <p:sp>
              <p:nvSpPr>
                <p:cNvPr id="5152" name="Freeform 32"/>
                <p:cNvSpPr>
                  <a:spLocks/>
                </p:cNvSpPr>
                <p:nvPr/>
              </p:nvSpPr>
              <p:spPr bwMode="auto">
                <a:xfrm>
                  <a:off x="3162" y="371"/>
                  <a:ext cx="157" cy="158"/>
                </a:xfrm>
                <a:custGeom>
                  <a:avLst/>
                  <a:gdLst/>
                  <a:ahLst/>
                  <a:cxnLst>
                    <a:cxn ang="0">
                      <a:pos x="138" y="0"/>
                    </a:cxn>
                    <a:cxn ang="0">
                      <a:pos x="115" y="69"/>
                    </a:cxn>
                    <a:cxn ang="0">
                      <a:pos x="51" y="120"/>
                    </a:cxn>
                    <a:cxn ang="0">
                      <a:pos x="0" y="133"/>
                    </a:cxn>
                    <a:cxn ang="0">
                      <a:pos x="40" y="158"/>
                    </a:cxn>
                    <a:cxn ang="0">
                      <a:pos x="108" y="124"/>
                    </a:cxn>
                    <a:cxn ang="0">
                      <a:pos x="157" y="66"/>
                    </a:cxn>
                    <a:cxn ang="0">
                      <a:pos x="138" y="0"/>
                    </a:cxn>
                  </a:cxnLst>
                  <a:rect l="0" t="0" r="r" b="b"/>
                  <a:pathLst>
                    <a:path w="157" h="158">
                      <a:moveTo>
                        <a:pt x="138" y="0"/>
                      </a:moveTo>
                      <a:lnTo>
                        <a:pt x="115" y="69"/>
                      </a:lnTo>
                      <a:lnTo>
                        <a:pt x="51" y="120"/>
                      </a:lnTo>
                      <a:lnTo>
                        <a:pt x="0" y="133"/>
                      </a:lnTo>
                      <a:lnTo>
                        <a:pt x="40" y="158"/>
                      </a:lnTo>
                      <a:lnTo>
                        <a:pt x="108" y="124"/>
                      </a:lnTo>
                      <a:lnTo>
                        <a:pt x="157" y="66"/>
                      </a:lnTo>
                      <a:lnTo>
                        <a:pt x="138" y="0"/>
                      </a:lnTo>
                      <a:close/>
                    </a:path>
                  </a:pathLst>
                </a:custGeom>
                <a:solidFill>
                  <a:srgbClr val="000000"/>
                </a:solidFill>
                <a:ln w="9525">
                  <a:noFill/>
                  <a:round/>
                  <a:headEnd/>
                  <a:tailEnd/>
                </a:ln>
              </p:spPr>
              <p:txBody>
                <a:bodyPr/>
                <a:lstStyle/>
                <a:p>
                  <a:endParaRPr lang="en-US"/>
                </a:p>
              </p:txBody>
            </p:sp>
          </p:grpSp>
        </p:grpSp>
        <p:sp>
          <p:nvSpPr>
            <p:cNvPr id="5157" name="WordArt 37"/>
            <p:cNvSpPr>
              <a:spLocks noChangeArrowheads="1" noChangeShapeType="1" noTextEdit="1"/>
            </p:cNvSpPr>
            <p:nvPr/>
          </p:nvSpPr>
          <p:spPr bwMode="auto">
            <a:xfrm rot="2052605">
              <a:off x="4272" y="1248"/>
              <a:ext cx="678" cy="438"/>
            </a:xfrm>
            <a:prstGeom prst="rect">
              <a:avLst/>
            </a:prstGeom>
          </p:spPr>
          <p:txBody>
            <a:bodyPr wrap="none" fromWordArt="1">
              <a:prstTxWarp prst="textPlain">
                <a:avLst>
                  <a:gd name="adj" fmla="val 50000"/>
                </a:avLst>
              </a:prstTxWarp>
            </a:bodyPr>
            <a:lstStyle/>
            <a:p>
              <a:pPr algn="ctr"/>
              <a:r>
                <a:rPr lang="ar-OM" sz="3600" kern="10" dirty="0">
                  <a:ln w="12700">
                    <a:solidFill>
                      <a:schemeClr val="tx1"/>
                    </a:solidFill>
                    <a:round/>
                    <a:headEnd/>
                    <a:tailEnd/>
                  </a:ln>
                  <a:solidFill>
                    <a:srgbClr val="000000"/>
                  </a:solidFill>
                  <a:cs typeface="Andalus"/>
                </a:rPr>
                <a:t>حقائق</a:t>
              </a:r>
              <a:endParaRPr lang="en-US" sz="3600" kern="10" dirty="0">
                <a:ln w="12700">
                  <a:solidFill>
                    <a:schemeClr val="tx1"/>
                  </a:solidFill>
                  <a:round/>
                  <a:headEnd/>
                  <a:tailEnd/>
                </a:ln>
                <a:solidFill>
                  <a:srgbClr val="000000"/>
                </a:solidFill>
                <a:cs typeface="Andalus"/>
              </a:endParaRPr>
            </a:p>
          </p:txBody>
        </p:sp>
      </p:grpSp>
      <p:sp>
        <p:nvSpPr>
          <p:cNvPr id="5164" name="Rectangle 44" descr="رخام أبيض"/>
          <p:cNvSpPr>
            <a:spLocks noChangeArrowheads="1"/>
          </p:cNvSpPr>
          <p:nvPr/>
        </p:nvSpPr>
        <p:spPr bwMode="auto">
          <a:xfrm>
            <a:off x="251520" y="2060848"/>
            <a:ext cx="8712968" cy="3473077"/>
          </a:xfrm>
          <a:prstGeom prst="rect">
            <a:avLst/>
          </a:prstGeom>
          <a:blipFill dpi="0" rotWithShape="0">
            <a:blip r:embed="rId5" cstate="print"/>
            <a:srcRect/>
            <a:tile tx="0" ty="0" sx="100000" sy="100000" flip="none" algn="tl"/>
          </a:blipFill>
          <a:ln w="9525">
            <a:solidFill>
              <a:schemeClr val="tx1"/>
            </a:solidFill>
            <a:miter lim="800000"/>
            <a:headEnd/>
            <a:tailEnd/>
          </a:ln>
          <a:effectLst/>
        </p:spPr>
        <p:txBody>
          <a:bodyPr wrap="none" anchor="ctr"/>
          <a:lstStyle/>
          <a:p>
            <a:pPr algn="ctr" rtl="1"/>
            <a:r>
              <a:rPr lang="ar-OM" sz="4800" dirty="0">
                <a:solidFill>
                  <a:srgbClr val="FF3300"/>
                </a:solidFill>
                <a:latin typeface="Simplified Arabic" panose="02020603050405020304" pitchFamily="18" charset="-78"/>
                <a:cs typeface="Simplified Arabic" panose="02020603050405020304" pitchFamily="18" charset="-78"/>
              </a:rPr>
              <a:t>المنظمة العمالية ..</a:t>
            </a:r>
          </a:p>
          <a:p>
            <a:pPr algn="ctr" rtl="1"/>
            <a:r>
              <a:rPr lang="ar-OM" sz="4800" dirty="0">
                <a:solidFill>
                  <a:srgbClr val="FF3300"/>
                </a:solidFill>
                <a:latin typeface="Simplified Arabic" panose="02020603050405020304" pitchFamily="18" charset="-78"/>
                <a:cs typeface="Simplified Arabic" panose="02020603050405020304" pitchFamily="18" charset="-78"/>
              </a:rPr>
              <a:t>غالباً .. تشمل أنواعاً مختلفة </a:t>
            </a:r>
          </a:p>
          <a:p>
            <a:pPr algn="ctr" rtl="1"/>
            <a:r>
              <a:rPr lang="ar-OM" sz="4800" dirty="0">
                <a:solidFill>
                  <a:srgbClr val="FF3300"/>
                </a:solidFill>
                <a:latin typeface="Simplified Arabic" panose="02020603050405020304" pitchFamily="18" charset="-78"/>
                <a:cs typeface="Simplified Arabic" panose="02020603050405020304" pitchFamily="18" charset="-78"/>
              </a:rPr>
              <a:t>من النقابات في أوقات مختلفة وتقاليد مختلفة.</a:t>
            </a:r>
            <a:endParaRPr lang="en-US" sz="4800" dirty="0">
              <a:solidFill>
                <a:srgbClr val="FF3300"/>
              </a:solidFill>
              <a:latin typeface="Simplified Arabic" panose="02020603050405020304" pitchFamily="18" charset="-78"/>
              <a:cs typeface="Simplified Arabic" panose="02020603050405020304" pitchFamily="18" charset="-78"/>
            </a:endParaRPr>
          </a:p>
        </p:txBody>
      </p:sp>
      <p:pic>
        <p:nvPicPr>
          <p:cNvPr id="21"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88" y="-59628"/>
            <a:ext cx="9129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4823020"/>
      </p:ext>
    </p:extLst>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5164"/>
                                        </p:tgtEl>
                                        <p:attrNameLst>
                                          <p:attrName>style.visibility</p:attrName>
                                        </p:attrNameLst>
                                      </p:cBhvr>
                                      <p:to>
                                        <p:strVal val="visible"/>
                                      </p:to>
                                    </p:set>
                                    <p:anim calcmode="lin" valueType="num">
                                      <p:cBhvr additive="base">
                                        <p:cTn id="13" dur="500" fill="hold"/>
                                        <p:tgtEl>
                                          <p:spTgt spid="5164"/>
                                        </p:tgtEl>
                                        <p:attrNameLst>
                                          <p:attrName>ppt_x</p:attrName>
                                        </p:attrNameLst>
                                      </p:cBhvr>
                                      <p:tavLst>
                                        <p:tav tm="0">
                                          <p:val>
                                            <p:strVal val="1+#ppt_w/2"/>
                                          </p:val>
                                        </p:tav>
                                        <p:tav tm="100000">
                                          <p:val>
                                            <p:strVal val="#ppt_x"/>
                                          </p:val>
                                        </p:tav>
                                      </p:tavLst>
                                    </p:anim>
                                    <p:anim calcmode="lin" valueType="num">
                                      <p:cBhvr additive="base">
                                        <p:cTn id="14" dur="500" fill="hold"/>
                                        <p:tgtEl>
                                          <p:spTgt spid="51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4" grpId="0" animBg="1"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2434</TotalTime>
  <Words>1711</Words>
  <Application>Microsoft Office PowerPoint</Application>
  <PresentationFormat>On-screen Show (4:3)</PresentationFormat>
  <Paragraphs>113</Paragraphs>
  <Slides>25</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Arial</vt:lpstr>
      <vt:lpstr>Calibri</vt:lpstr>
      <vt:lpstr>Lucida Sans Unicode</vt:lpstr>
      <vt:lpstr>Simplified Arabic</vt:lpstr>
      <vt:lpstr>Times New Roman</vt:lpstr>
      <vt:lpstr>Verdana</vt:lpstr>
      <vt:lpstr>Wingdings 2</vt:lpstr>
      <vt:lpstr>Wingdings 3</vt:lpstr>
      <vt:lpstr>Concourse</vt:lpstr>
      <vt:lpstr>Clip</vt:lpstr>
      <vt:lpstr>ألف باء الحركة النقابية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Target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Ahd</dc:creator>
  <cp:lastModifiedBy>احمد بن مبارك الجهضمي</cp:lastModifiedBy>
  <cp:revision>221</cp:revision>
  <cp:lastPrinted>2019-09-07T09:34:28Z</cp:lastPrinted>
  <dcterms:created xsi:type="dcterms:W3CDTF">2012-09-26T04:27:29Z</dcterms:created>
  <dcterms:modified xsi:type="dcterms:W3CDTF">2019-09-08T05:18:45Z</dcterms:modified>
</cp:coreProperties>
</file>