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89" r:id="rId2"/>
    <p:sldId id="295" r:id="rId3"/>
    <p:sldId id="388" r:id="rId4"/>
    <p:sldId id="265" r:id="rId5"/>
    <p:sldId id="407" r:id="rId6"/>
    <p:sldId id="408" r:id="rId7"/>
    <p:sldId id="417" r:id="rId8"/>
    <p:sldId id="409" r:id="rId9"/>
    <p:sldId id="410" r:id="rId10"/>
    <p:sldId id="418" r:id="rId11"/>
    <p:sldId id="413" r:id="rId12"/>
    <p:sldId id="412" r:id="rId13"/>
    <p:sldId id="414" r:id="rId14"/>
    <p:sldId id="416" r:id="rId15"/>
    <p:sldId id="415" r:id="rId16"/>
    <p:sldId id="363" r:id="rId17"/>
    <p:sldId id="392" r:id="rId18"/>
    <p:sldId id="401" r:id="rId19"/>
    <p:sldId id="387"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DF6B"/>
    <a:srgbClr val="CB4103"/>
    <a:srgbClr val="FF33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528"/>
    </p:cViewPr>
  </p:outlineViewPr>
  <p:notesTextViewPr>
    <p:cViewPr>
      <p:scale>
        <a:sx n="100" d="100"/>
        <a:sy n="100" d="100"/>
      </p:scale>
      <p:origin x="0" y="0"/>
    </p:cViewPr>
  </p:notesTextViewPr>
  <p:sorterViewPr>
    <p:cViewPr>
      <p:scale>
        <a:sx n="100" d="100"/>
        <a:sy n="100" d="100"/>
      </p:scale>
      <p:origin x="0" y="4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BDC7C1-E3A7-44AA-A513-74C9A35ED17A}" type="doc">
      <dgm:prSet loTypeId="urn:microsoft.com/office/officeart/2005/8/layout/vList3" loCatId="list" qsTypeId="urn:microsoft.com/office/officeart/2005/8/quickstyle/simple1" qsCatId="simple" csTypeId="urn:microsoft.com/office/officeart/2005/8/colors/accent1_2" csCatId="accent1" phldr="1"/>
      <dgm:spPr/>
    </dgm:pt>
    <dgm:pt modelId="{D2A9E40C-8676-4B86-ABEB-9A576724F98A}">
      <dgm:prSet phldrT="[Text]" custT="1"/>
      <dgm:spPr/>
      <dgm:t>
        <a:bodyPr/>
        <a:lstStyle/>
        <a:p>
          <a:pPr rtl="1"/>
          <a:r>
            <a:rPr lang="ar-OM" sz="4000" dirty="0">
              <a:solidFill>
                <a:schemeClr val="accent6">
                  <a:lumMod val="75000"/>
                </a:schemeClr>
              </a:solidFill>
              <a:latin typeface="Simplified Arabic" panose="02020603050405020304" pitchFamily="18" charset="-78"/>
              <a:cs typeface="Simplified Arabic" panose="02020603050405020304" pitchFamily="18" charset="-78"/>
            </a:rPr>
            <a:t>نقدي مباشر</a:t>
          </a:r>
        </a:p>
        <a:p>
          <a:pPr rtl="1"/>
          <a:r>
            <a:rPr lang="ar-OM" sz="2400" dirty="0">
              <a:latin typeface="Simplified Arabic" panose="02020603050405020304" pitchFamily="18" charset="-78"/>
              <a:cs typeface="Simplified Arabic" panose="02020603050405020304" pitchFamily="18" charset="-78"/>
            </a:rPr>
            <a:t>من خلال تعويضات نهاية الخدمة، معونات البطالة</a:t>
          </a:r>
          <a:endParaRPr lang="en-US" sz="2400" dirty="0">
            <a:latin typeface="Simplified Arabic" panose="02020603050405020304" pitchFamily="18" charset="-78"/>
            <a:cs typeface="Simplified Arabic" panose="02020603050405020304" pitchFamily="18" charset="-78"/>
          </a:endParaRPr>
        </a:p>
      </dgm:t>
    </dgm:pt>
    <dgm:pt modelId="{D8A0ACB3-BD4B-4321-8BF5-E6ADB68E53EE}" type="parTrans" cxnId="{C352BA83-D28C-474B-B7C0-009FC75F7DE9}">
      <dgm:prSet/>
      <dgm:spPr/>
      <dgm:t>
        <a:bodyPr/>
        <a:lstStyle/>
        <a:p>
          <a:pPr rtl="1"/>
          <a:endParaRPr lang="en-US">
            <a:latin typeface="Simplified Arabic" panose="02020603050405020304" pitchFamily="18" charset="-78"/>
            <a:cs typeface="Simplified Arabic" panose="02020603050405020304" pitchFamily="18" charset="-78"/>
          </a:endParaRPr>
        </a:p>
      </dgm:t>
    </dgm:pt>
    <dgm:pt modelId="{DBE3579F-049E-4BD0-89D5-2928150E7910}" type="sibTrans" cxnId="{C352BA83-D28C-474B-B7C0-009FC75F7DE9}">
      <dgm:prSet/>
      <dgm:spPr/>
      <dgm:t>
        <a:bodyPr/>
        <a:lstStyle/>
        <a:p>
          <a:pPr rtl="1"/>
          <a:endParaRPr lang="en-US">
            <a:latin typeface="Simplified Arabic" panose="02020603050405020304" pitchFamily="18" charset="-78"/>
            <a:cs typeface="Simplified Arabic" panose="02020603050405020304" pitchFamily="18" charset="-78"/>
          </a:endParaRPr>
        </a:p>
      </dgm:t>
    </dgm:pt>
    <dgm:pt modelId="{A3930CA3-D8C4-4AD2-A71A-8E88A27B034C}">
      <dgm:prSet phldrT="[Text]" custT="1"/>
      <dgm:spPr/>
      <dgm:t>
        <a:bodyPr/>
        <a:lstStyle/>
        <a:p>
          <a:pPr rtl="1"/>
          <a:r>
            <a:rPr lang="ar-OM" sz="3200" dirty="0">
              <a:solidFill>
                <a:schemeClr val="accent6">
                  <a:lumMod val="75000"/>
                </a:schemeClr>
              </a:solidFill>
              <a:latin typeface="Simplified Arabic" panose="02020603050405020304" pitchFamily="18" charset="-78"/>
              <a:cs typeface="Simplified Arabic" panose="02020603050405020304" pitchFamily="18" charset="-78"/>
            </a:rPr>
            <a:t>عيني</a:t>
          </a:r>
        </a:p>
        <a:p>
          <a:pPr rtl="1"/>
          <a:r>
            <a:rPr lang="ar-OM" sz="1800" dirty="0">
              <a:latin typeface="Simplified Arabic" panose="02020603050405020304" pitchFamily="18" charset="-78"/>
              <a:cs typeface="Simplified Arabic" panose="02020603050405020304" pitchFamily="18" charset="-78"/>
            </a:rPr>
            <a:t>من خلال تسويق برامج التعليم، والخدمات الصحية، وبرامج الرعاية للمسنين، دعم المنازل لمحدودي الدخل</a:t>
          </a:r>
          <a:endParaRPr lang="en-US" sz="1800" dirty="0">
            <a:latin typeface="Simplified Arabic" panose="02020603050405020304" pitchFamily="18" charset="-78"/>
            <a:cs typeface="Simplified Arabic" panose="02020603050405020304" pitchFamily="18" charset="-78"/>
          </a:endParaRPr>
        </a:p>
      </dgm:t>
    </dgm:pt>
    <dgm:pt modelId="{6146E3AB-87AE-4EC7-B492-9C7E2598DC5E}" type="parTrans" cxnId="{23B81FC8-B136-451B-8285-411C95BDA2F8}">
      <dgm:prSet/>
      <dgm:spPr/>
      <dgm:t>
        <a:bodyPr/>
        <a:lstStyle/>
        <a:p>
          <a:pPr rtl="1"/>
          <a:endParaRPr lang="en-US">
            <a:latin typeface="Simplified Arabic" panose="02020603050405020304" pitchFamily="18" charset="-78"/>
            <a:cs typeface="Simplified Arabic" panose="02020603050405020304" pitchFamily="18" charset="-78"/>
          </a:endParaRPr>
        </a:p>
      </dgm:t>
    </dgm:pt>
    <dgm:pt modelId="{2C3B1001-963E-46A0-A433-463281F828BD}" type="sibTrans" cxnId="{23B81FC8-B136-451B-8285-411C95BDA2F8}">
      <dgm:prSet/>
      <dgm:spPr/>
      <dgm:t>
        <a:bodyPr/>
        <a:lstStyle/>
        <a:p>
          <a:pPr rtl="1"/>
          <a:endParaRPr lang="en-US">
            <a:latin typeface="Simplified Arabic" panose="02020603050405020304" pitchFamily="18" charset="-78"/>
            <a:cs typeface="Simplified Arabic" panose="02020603050405020304" pitchFamily="18" charset="-78"/>
          </a:endParaRPr>
        </a:p>
      </dgm:t>
    </dgm:pt>
    <dgm:pt modelId="{038D2E76-4867-4EF4-84E1-1C407840FA7A}" type="pres">
      <dgm:prSet presAssocID="{9ABDC7C1-E3A7-44AA-A513-74C9A35ED17A}" presName="linearFlow" presStyleCnt="0">
        <dgm:presLayoutVars>
          <dgm:dir/>
          <dgm:resizeHandles val="exact"/>
        </dgm:presLayoutVars>
      </dgm:prSet>
      <dgm:spPr/>
    </dgm:pt>
    <dgm:pt modelId="{1F16C00E-443C-431C-AC4D-6001064369D1}" type="pres">
      <dgm:prSet presAssocID="{D2A9E40C-8676-4B86-ABEB-9A576724F98A}" presName="composite" presStyleCnt="0"/>
      <dgm:spPr/>
    </dgm:pt>
    <dgm:pt modelId="{18E6172A-6246-4067-B58D-2461FE209FEE}" type="pres">
      <dgm:prSet presAssocID="{D2A9E40C-8676-4B86-ABEB-9A576724F98A}" presName="imgShp" presStyleLbl="fgImgPlace1" presStyleIdx="0" presStyleCnt="2"/>
      <dgm:spPr/>
    </dgm:pt>
    <dgm:pt modelId="{B1427460-3DC3-4F64-9307-6F0E5E67F4B2}" type="pres">
      <dgm:prSet presAssocID="{D2A9E40C-8676-4B86-ABEB-9A576724F98A}" presName="txShp" presStyleLbl="node1" presStyleIdx="0" presStyleCnt="2">
        <dgm:presLayoutVars>
          <dgm:bulletEnabled val="1"/>
        </dgm:presLayoutVars>
      </dgm:prSet>
      <dgm:spPr/>
    </dgm:pt>
    <dgm:pt modelId="{F1D3FE90-53B5-47C4-A1AF-0B43587C909D}" type="pres">
      <dgm:prSet presAssocID="{DBE3579F-049E-4BD0-89D5-2928150E7910}" presName="spacing" presStyleCnt="0"/>
      <dgm:spPr/>
    </dgm:pt>
    <dgm:pt modelId="{EC27F547-A83A-4926-8ABE-01E7E2393B14}" type="pres">
      <dgm:prSet presAssocID="{A3930CA3-D8C4-4AD2-A71A-8E88A27B034C}" presName="composite" presStyleCnt="0"/>
      <dgm:spPr/>
    </dgm:pt>
    <dgm:pt modelId="{9CC210D6-506A-47EE-96EA-7BDD74905E64}" type="pres">
      <dgm:prSet presAssocID="{A3930CA3-D8C4-4AD2-A71A-8E88A27B034C}" presName="imgShp" presStyleLbl="fgImgPlace1" presStyleIdx="1" presStyleCnt="2"/>
      <dgm:spPr/>
    </dgm:pt>
    <dgm:pt modelId="{0C3F0ABD-BC2A-48F5-8029-27C8882AA80B}" type="pres">
      <dgm:prSet presAssocID="{A3930CA3-D8C4-4AD2-A71A-8E88A27B034C}" presName="txShp" presStyleLbl="node1" presStyleIdx="1" presStyleCnt="2">
        <dgm:presLayoutVars>
          <dgm:bulletEnabled val="1"/>
        </dgm:presLayoutVars>
      </dgm:prSet>
      <dgm:spPr/>
    </dgm:pt>
  </dgm:ptLst>
  <dgm:cxnLst>
    <dgm:cxn modelId="{41C77730-1341-4F93-9623-760A77FF2E92}" type="presOf" srcId="{D2A9E40C-8676-4B86-ABEB-9A576724F98A}" destId="{B1427460-3DC3-4F64-9307-6F0E5E67F4B2}" srcOrd="0" destOrd="0" presId="urn:microsoft.com/office/officeart/2005/8/layout/vList3"/>
    <dgm:cxn modelId="{C352BA83-D28C-474B-B7C0-009FC75F7DE9}" srcId="{9ABDC7C1-E3A7-44AA-A513-74C9A35ED17A}" destId="{D2A9E40C-8676-4B86-ABEB-9A576724F98A}" srcOrd="0" destOrd="0" parTransId="{D8A0ACB3-BD4B-4321-8BF5-E6ADB68E53EE}" sibTransId="{DBE3579F-049E-4BD0-89D5-2928150E7910}"/>
    <dgm:cxn modelId="{D0E1AB89-3D65-410D-9447-5EC28EA4704C}" type="presOf" srcId="{A3930CA3-D8C4-4AD2-A71A-8E88A27B034C}" destId="{0C3F0ABD-BC2A-48F5-8029-27C8882AA80B}" srcOrd="0" destOrd="0" presId="urn:microsoft.com/office/officeart/2005/8/layout/vList3"/>
    <dgm:cxn modelId="{23B81FC8-B136-451B-8285-411C95BDA2F8}" srcId="{9ABDC7C1-E3A7-44AA-A513-74C9A35ED17A}" destId="{A3930CA3-D8C4-4AD2-A71A-8E88A27B034C}" srcOrd="1" destOrd="0" parTransId="{6146E3AB-87AE-4EC7-B492-9C7E2598DC5E}" sibTransId="{2C3B1001-963E-46A0-A433-463281F828BD}"/>
    <dgm:cxn modelId="{CFB837D0-D564-4FA9-8178-07D98B94AA82}" type="presOf" srcId="{9ABDC7C1-E3A7-44AA-A513-74C9A35ED17A}" destId="{038D2E76-4867-4EF4-84E1-1C407840FA7A}" srcOrd="0" destOrd="0" presId="urn:microsoft.com/office/officeart/2005/8/layout/vList3"/>
    <dgm:cxn modelId="{999722A0-28D1-4015-80AA-302C3F306667}" type="presParOf" srcId="{038D2E76-4867-4EF4-84E1-1C407840FA7A}" destId="{1F16C00E-443C-431C-AC4D-6001064369D1}" srcOrd="0" destOrd="0" presId="urn:microsoft.com/office/officeart/2005/8/layout/vList3"/>
    <dgm:cxn modelId="{21D50D2E-7F38-41CC-842B-DEC8D5C9832B}" type="presParOf" srcId="{1F16C00E-443C-431C-AC4D-6001064369D1}" destId="{18E6172A-6246-4067-B58D-2461FE209FEE}" srcOrd="0" destOrd="0" presId="urn:microsoft.com/office/officeart/2005/8/layout/vList3"/>
    <dgm:cxn modelId="{7EDCFA7A-35B5-4F57-BCD1-D38971DF2C14}" type="presParOf" srcId="{1F16C00E-443C-431C-AC4D-6001064369D1}" destId="{B1427460-3DC3-4F64-9307-6F0E5E67F4B2}" srcOrd="1" destOrd="0" presId="urn:microsoft.com/office/officeart/2005/8/layout/vList3"/>
    <dgm:cxn modelId="{550CB28A-23F5-49BE-80D1-7062E8482F06}" type="presParOf" srcId="{038D2E76-4867-4EF4-84E1-1C407840FA7A}" destId="{F1D3FE90-53B5-47C4-A1AF-0B43587C909D}" srcOrd="1" destOrd="0" presId="urn:microsoft.com/office/officeart/2005/8/layout/vList3"/>
    <dgm:cxn modelId="{27D8B71C-1CFC-4497-9BB1-7750E6429557}" type="presParOf" srcId="{038D2E76-4867-4EF4-84E1-1C407840FA7A}" destId="{EC27F547-A83A-4926-8ABE-01E7E2393B14}" srcOrd="2" destOrd="0" presId="urn:microsoft.com/office/officeart/2005/8/layout/vList3"/>
    <dgm:cxn modelId="{CA8F3CBB-E943-46FD-B069-BC657016D3A3}" type="presParOf" srcId="{EC27F547-A83A-4926-8ABE-01E7E2393B14}" destId="{9CC210D6-506A-47EE-96EA-7BDD74905E64}" srcOrd="0" destOrd="0" presId="urn:microsoft.com/office/officeart/2005/8/layout/vList3"/>
    <dgm:cxn modelId="{270464DE-880A-4993-A135-5104073CC677}" type="presParOf" srcId="{EC27F547-A83A-4926-8ABE-01E7E2393B14}" destId="{0C3F0ABD-BC2A-48F5-8029-27C8882AA80B}"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27460-3DC3-4F64-9307-6F0E5E67F4B2}">
      <dsp:nvSpPr>
        <dsp:cNvPr id="0" name=""/>
        <dsp:cNvSpPr/>
      </dsp:nvSpPr>
      <dsp:spPr>
        <a:xfrm rot="10800000">
          <a:off x="1573304" y="398"/>
          <a:ext cx="4491686" cy="176775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9532" tIns="152400" rIns="284480" bIns="152400" numCol="1" spcCol="1270" anchor="ctr" anchorCtr="0">
          <a:noAutofit/>
        </a:bodyPr>
        <a:lstStyle/>
        <a:p>
          <a:pPr marL="0" lvl="0" indent="0" algn="ctr" defTabSz="1778000" rtl="1">
            <a:lnSpc>
              <a:spcPct val="90000"/>
            </a:lnSpc>
            <a:spcBef>
              <a:spcPct val="0"/>
            </a:spcBef>
            <a:spcAft>
              <a:spcPct val="35000"/>
            </a:spcAft>
            <a:buNone/>
          </a:pPr>
          <a:r>
            <a:rPr lang="ar-OM" sz="4000" kern="1200" dirty="0">
              <a:solidFill>
                <a:schemeClr val="accent6">
                  <a:lumMod val="75000"/>
                </a:schemeClr>
              </a:solidFill>
              <a:latin typeface="Simplified Arabic" panose="02020603050405020304" pitchFamily="18" charset="-78"/>
              <a:cs typeface="Simplified Arabic" panose="02020603050405020304" pitchFamily="18" charset="-78"/>
            </a:rPr>
            <a:t>نقدي مباشر</a:t>
          </a:r>
        </a:p>
        <a:p>
          <a:pPr marL="0" lvl="0" indent="0" algn="ctr" defTabSz="1778000" rtl="1">
            <a:lnSpc>
              <a:spcPct val="90000"/>
            </a:lnSpc>
            <a:spcBef>
              <a:spcPct val="0"/>
            </a:spcBef>
            <a:spcAft>
              <a:spcPct val="35000"/>
            </a:spcAft>
            <a:buNone/>
          </a:pPr>
          <a:r>
            <a:rPr lang="ar-OM" sz="2400" kern="1200" dirty="0">
              <a:latin typeface="Simplified Arabic" panose="02020603050405020304" pitchFamily="18" charset="-78"/>
              <a:cs typeface="Simplified Arabic" panose="02020603050405020304" pitchFamily="18" charset="-78"/>
            </a:rPr>
            <a:t>من خلال تعويضات نهاية الخدمة، معونات البطالة</a:t>
          </a:r>
          <a:endParaRPr lang="en-US" sz="2400" kern="1200" dirty="0">
            <a:latin typeface="Simplified Arabic" panose="02020603050405020304" pitchFamily="18" charset="-78"/>
            <a:cs typeface="Simplified Arabic" panose="02020603050405020304" pitchFamily="18" charset="-78"/>
          </a:endParaRPr>
        </a:p>
      </dsp:txBody>
      <dsp:txXfrm rot="10800000">
        <a:off x="2015243" y="398"/>
        <a:ext cx="4049747" cy="1767757"/>
      </dsp:txXfrm>
    </dsp:sp>
    <dsp:sp modelId="{18E6172A-6246-4067-B58D-2461FE209FEE}">
      <dsp:nvSpPr>
        <dsp:cNvPr id="0" name=""/>
        <dsp:cNvSpPr/>
      </dsp:nvSpPr>
      <dsp:spPr>
        <a:xfrm>
          <a:off x="689425" y="398"/>
          <a:ext cx="1767757" cy="176775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3F0ABD-BC2A-48F5-8029-27C8882AA80B}">
      <dsp:nvSpPr>
        <dsp:cNvPr id="0" name=""/>
        <dsp:cNvSpPr/>
      </dsp:nvSpPr>
      <dsp:spPr>
        <a:xfrm rot="10800000">
          <a:off x="1573304" y="2295844"/>
          <a:ext cx="4491686" cy="176775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9532" tIns="121920" rIns="227584" bIns="121920" numCol="1" spcCol="1270" anchor="ctr" anchorCtr="0">
          <a:noAutofit/>
        </a:bodyPr>
        <a:lstStyle/>
        <a:p>
          <a:pPr marL="0" lvl="0" indent="0" algn="ctr" defTabSz="1422400" rtl="1">
            <a:lnSpc>
              <a:spcPct val="90000"/>
            </a:lnSpc>
            <a:spcBef>
              <a:spcPct val="0"/>
            </a:spcBef>
            <a:spcAft>
              <a:spcPct val="35000"/>
            </a:spcAft>
            <a:buNone/>
          </a:pPr>
          <a:r>
            <a:rPr lang="ar-OM" sz="3200" kern="1200" dirty="0">
              <a:solidFill>
                <a:schemeClr val="accent6">
                  <a:lumMod val="75000"/>
                </a:schemeClr>
              </a:solidFill>
              <a:latin typeface="Simplified Arabic" panose="02020603050405020304" pitchFamily="18" charset="-78"/>
              <a:cs typeface="Simplified Arabic" panose="02020603050405020304" pitchFamily="18" charset="-78"/>
            </a:rPr>
            <a:t>عيني</a:t>
          </a:r>
        </a:p>
        <a:p>
          <a:pPr marL="0" lvl="0" indent="0" algn="ctr" defTabSz="1422400" rtl="1">
            <a:lnSpc>
              <a:spcPct val="90000"/>
            </a:lnSpc>
            <a:spcBef>
              <a:spcPct val="0"/>
            </a:spcBef>
            <a:spcAft>
              <a:spcPct val="35000"/>
            </a:spcAft>
            <a:buNone/>
          </a:pPr>
          <a:r>
            <a:rPr lang="ar-OM" sz="1800" kern="1200" dirty="0">
              <a:latin typeface="Simplified Arabic" panose="02020603050405020304" pitchFamily="18" charset="-78"/>
              <a:cs typeface="Simplified Arabic" panose="02020603050405020304" pitchFamily="18" charset="-78"/>
            </a:rPr>
            <a:t>من خلال تسويق برامج التعليم، والخدمات الصحية، وبرامج الرعاية للمسنين، دعم المنازل لمحدودي الدخل</a:t>
          </a:r>
          <a:endParaRPr lang="en-US" sz="1800" kern="1200" dirty="0">
            <a:latin typeface="Simplified Arabic" panose="02020603050405020304" pitchFamily="18" charset="-78"/>
            <a:cs typeface="Simplified Arabic" panose="02020603050405020304" pitchFamily="18" charset="-78"/>
          </a:endParaRPr>
        </a:p>
      </dsp:txBody>
      <dsp:txXfrm rot="10800000">
        <a:off x="2015243" y="2295844"/>
        <a:ext cx="4049747" cy="1767757"/>
      </dsp:txXfrm>
    </dsp:sp>
    <dsp:sp modelId="{9CC210D6-506A-47EE-96EA-7BDD74905E64}">
      <dsp:nvSpPr>
        <dsp:cNvPr id="0" name=""/>
        <dsp:cNvSpPr/>
      </dsp:nvSpPr>
      <dsp:spPr>
        <a:xfrm>
          <a:off x="689425" y="2295844"/>
          <a:ext cx="1767757" cy="176775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7DAA394-F1EA-41FB-8024-41FCED21A0CD}" type="datetimeFigureOut">
              <a:rPr lang="en-US" smtClean="0"/>
              <a:pPr/>
              <a:t>10/2/2019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3D93A6B-12FF-450F-AFCB-31B2930ECE8B}" type="slidenum">
              <a:rPr lang="en-US" smtClean="0"/>
              <a:pPr/>
              <a:t>‹#›</a:t>
            </a:fld>
            <a:endParaRPr lang="en-US"/>
          </a:p>
        </p:txBody>
      </p:sp>
    </p:spTree>
    <p:extLst>
      <p:ext uri="{BB962C8B-B14F-4D97-AF65-F5344CB8AC3E}">
        <p14:creationId xmlns:p14="http://schemas.microsoft.com/office/powerpoint/2010/main" val="2974882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0E18F7-E599-41C1-86F0-A48466C7FA59}" type="slidenum">
              <a:rPr lang="en-US" smtClean="0"/>
              <a:pPr/>
              <a:t>1</a:t>
            </a:fld>
            <a:endParaRPr lang="en-US" dirty="0"/>
          </a:p>
        </p:txBody>
      </p:sp>
    </p:spTree>
    <p:extLst>
      <p:ext uri="{BB962C8B-B14F-4D97-AF65-F5344CB8AC3E}">
        <p14:creationId xmlns:p14="http://schemas.microsoft.com/office/powerpoint/2010/main" val="141416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62A370B-A4B4-4D2C-B942-65E79642FAE7}" type="slidenum">
              <a:rPr lang="ar-SA" smtClean="0">
                <a:latin typeface="Times New Roman" pitchFamily="26" charset="0"/>
                <a:cs typeface="Times New Roman" pitchFamily="26" charset="0"/>
              </a:rPr>
              <a:pPr/>
              <a:t>2</a:t>
            </a:fld>
            <a:endParaRPr lang="en-US">
              <a:latin typeface="Times New Roman" pitchFamily="26" charset="0"/>
              <a:cs typeface="Times New Roman" pitchFamily="26"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GB">
              <a:latin typeface="Times New Roman" pitchFamily="2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8489C27-D46B-46E4-9FEB-F85C041DE1A1}" type="datetimeFigureOut">
              <a:rPr lang="en-US" smtClean="0"/>
              <a:pPr/>
              <a:t>10/2/2019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1042B23-30A4-4930-9DD9-746943C9D3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489C27-D46B-46E4-9FEB-F85C041DE1A1}" type="datetimeFigureOut">
              <a:rPr lang="en-US" smtClean="0"/>
              <a:pPr/>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489C27-D46B-46E4-9FEB-F85C041DE1A1}" type="datetimeFigureOut">
              <a:rPr lang="en-US" smtClean="0"/>
              <a:pPr/>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489C27-D46B-46E4-9FEB-F85C041DE1A1}" type="datetimeFigureOut">
              <a:rPr lang="en-US" smtClean="0"/>
              <a:pPr/>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8489C27-D46B-46E4-9FEB-F85C041DE1A1}" type="datetimeFigureOut">
              <a:rPr lang="en-US" smtClean="0"/>
              <a:pPr/>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8489C27-D46B-46E4-9FEB-F85C041DE1A1}" type="datetimeFigureOut">
              <a:rPr lang="en-US" smtClean="0"/>
              <a:pPr/>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42B23-30A4-4930-9DD9-746943C9D390}"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8489C27-D46B-46E4-9FEB-F85C041DE1A1}" type="datetimeFigureOut">
              <a:rPr lang="en-US" smtClean="0"/>
              <a:pPr/>
              <a:t>10/2/2019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042B23-30A4-4930-9DD9-746943C9D3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8489C27-D46B-46E4-9FEB-F85C041DE1A1}" type="datetimeFigureOut">
              <a:rPr lang="en-US" smtClean="0"/>
              <a:pPr/>
              <a:t>10/2/2019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042B23-30A4-4930-9DD9-746943C9D390}"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89C27-D46B-46E4-9FEB-F85C041DE1A1}" type="datetimeFigureOut">
              <a:rPr lang="en-US" smtClean="0"/>
              <a:pPr/>
              <a:t>10/2/2019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042B23-30A4-4930-9DD9-746943C9D3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8489C27-D46B-46E4-9FEB-F85C041DE1A1}" type="datetimeFigureOut">
              <a:rPr lang="en-US" smtClean="0"/>
              <a:pPr/>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42B23-30A4-4930-9DD9-746943C9D3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8489C27-D46B-46E4-9FEB-F85C041DE1A1}" type="datetimeFigureOut">
              <a:rPr lang="en-US" smtClean="0"/>
              <a:pPr/>
              <a:t>10/2/2019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1042B23-30A4-4930-9DD9-746943C9D39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8489C27-D46B-46E4-9FEB-F85C041DE1A1}" type="datetimeFigureOut">
              <a:rPr lang="en-US" smtClean="0"/>
              <a:pPr/>
              <a:t>10/2/2019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1042B23-30A4-4930-9DD9-746943C9D3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7.jpe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hyperlink" Target="https://www.youtube.com/watch?v=ShSpDO_wV5U&amp;feature=youtu.b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2155" y="2783793"/>
            <a:ext cx="5105400" cy="609600"/>
          </a:xfrm>
        </p:spPr>
        <p:txBody>
          <a:bodyPr>
            <a:noAutofit/>
          </a:bodyPr>
          <a:lstStyle/>
          <a:p>
            <a:pPr algn="ctr"/>
            <a:r>
              <a:rPr lang="ar-OM" sz="4400" b="1" dirty="0">
                <a:solidFill>
                  <a:srgbClr val="FF0000"/>
                </a:solidFill>
                <a:latin typeface="Simplified Arabic" panose="02020603050405020304" pitchFamily="18" charset="-78"/>
                <a:cs typeface="Simplified Arabic" pitchFamily="18" charset="-78"/>
              </a:rPr>
              <a:t>الحماية الاجتماعية للعمال</a:t>
            </a:r>
            <a:endParaRPr lang="en-US" sz="4400" b="1" dirty="0">
              <a:solidFill>
                <a:srgbClr val="FF0000"/>
              </a:solidFill>
              <a:latin typeface="Simplified Arabic" panose="02020603050405020304" pitchFamily="18" charset="-78"/>
              <a:cs typeface="Simplified Arabic" pitchFamily="18" charset="-78"/>
            </a:endParaRP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9" y="6629400"/>
            <a:ext cx="9158289" cy="2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848FCB9D-9EE4-47B4-8C37-35E7E838CBCC}"/>
              </a:ext>
            </a:extLst>
          </p:cNvPr>
          <p:cNvPicPr>
            <a:picLocks noChangeAspect="1"/>
          </p:cNvPicPr>
          <p:nvPr/>
        </p:nvPicPr>
        <p:blipFill>
          <a:blip r:embed="rId6"/>
          <a:stretch>
            <a:fillRect/>
          </a:stretch>
        </p:blipFill>
        <p:spPr>
          <a:xfrm>
            <a:off x="323528" y="1411551"/>
            <a:ext cx="1901728" cy="2695313"/>
          </a:xfrm>
          <a:prstGeom prst="rect">
            <a:avLst/>
          </a:prstGeom>
        </p:spPr>
      </p:pic>
    </p:spTree>
    <p:extLst>
      <p:ext uri="{BB962C8B-B14F-4D97-AF65-F5344CB8AC3E}">
        <p14:creationId xmlns:p14="http://schemas.microsoft.com/office/powerpoint/2010/main" val="2999239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66769B1F-6C26-4F41-BAF0-D2ED51D999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a:extLst>
              <a:ext uri="{FF2B5EF4-FFF2-40B4-BE49-F238E27FC236}">
                <a16:creationId xmlns:a16="http://schemas.microsoft.com/office/drawing/2014/main" id="{92E5EE51-3879-4D8C-96C1-8450F5BAF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907704" y="1700808"/>
            <a:ext cx="2160240" cy="367240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r" rtl="1">
              <a:buFont typeface="Arial" panose="020B0604020202020204" pitchFamily="34" charset="0"/>
              <a:buChar char="•"/>
            </a:pPr>
            <a:r>
              <a:rPr lang="ar-JO" dirty="0"/>
              <a:t>المنافع العائلية</a:t>
            </a:r>
          </a:p>
          <a:p>
            <a:pPr marL="285750" indent="-285750" algn="r" rtl="1">
              <a:buFont typeface="Arial" panose="020B0604020202020204" pitchFamily="34" charset="0"/>
              <a:buChar char="•"/>
            </a:pPr>
            <a:r>
              <a:rPr lang="ar-JO" dirty="0"/>
              <a:t>منافع الأمراض المعدية</a:t>
            </a:r>
          </a:p>
          <a:p>
            <a:pPr marL="285750" indent="-285750" algn="r" rtl="1">
              <a:buFont typeface="Arial" panose="020B0604020202020204" pitchFamily="34" charset="0"/>
              <a:buChar char="•"/>
            </a:pPr>
            <a:r>
              <a:rPr lang="ar-JO" dirty="0"/>
              <a:t>منافع الرعاية الطبية</a:t>
            </a:r>
          </a:p>
          <a:p>
            <a:pPr marL="285750" indent="-285750" algn="r" rtl="1">
              <a:buFont typeface="Arial" panose="020B0604020202020204" pitchFamily="34" charset="0"/>
              <a:buChar char="•"/>
            </a:pPr>
            <a:r>
              <a:rPr lang="ar-JO" dirty="0"/>
              <a:t>منافع البطالة </a:t>
            </a:r>
          </a:p>
          <a:p>
            <a:pPr marL="285750" indent="-285750" algn="r" rtl="1">
              <a:buFont typeface="Arial" panose="020B0604020202020204" pitchFamily="34" charset="0"/>
              <a:buChar char="•"/>
            </a:pPr>
            <a:r>
              <a:rPr lang="ar-JO" dirty="0"/>
              <a:t>منافع الأمومة</a:t>
            </a:r>
          </a:p>
          <a:p>
            <a:pPr marL="285750" indent="-285750" algn="r" rtl="1">
              <a:buFont typeface="Arial" panose="020B0604020202020204" pitchFamily="34" charset="0"/>
              <a:buChar char="•"/>
            </a:pPr>
            <a:r>
              <a:rPr lang="ar-JO" dirty="0"/>
              <a:t>منافع الناجيين </a:t>
            </a:r>
          </a:p>
          <a:p>
            <a:pPr marL="285750" indent="-285750" algn="r" rtl="1">
              <a:buFont typeface="Arial" panose="020B0604020202020204" pitchFamily="34" charset="0"/>
              <a:buChar char="•"/>
            </a:pPr>
            <a:r>
              <a:rPr lang="ar-JO" dirty="0"/>
              <a:t>منافع الأعاقة</a:t>
            </a:r>
          </a:p>
          <a:p>
            <a:pPr marL="285750" indent="-285750" algn="r" rtl="1">
              <a:buFont typeface="Arial" panose="020B0604020202020204" pitchFamily="34" charset="0"/>
              <a:buChar char="•"/>
            </a:pPr>
            <a:r>
              <a:rPr lang="ar-JO" dirty="0"/>
              <a:t>منافع الشيخوخة </a:t>
            </a:r>
          </a:p>
          <a:p>
            <a:pPr marL="285750" indent="-285750" algn="r" rtl="1">
              <a:buFont typeface="Arial" panose="020B0604020202020204" pitchFamily="34" charset="0"/>
              <a:buChar char="•"/>
            </a:pPr>
            <a:r>
              <a:rPr lang="ar-JO" dirty="0"/>
              <a:t>منافع الأصابة المهنية</a:t>
            </a:r>
          </a:p>
          <a:p>
            <a:pPr marL="285750" indent="-285750" algn="r">
              <a:buFont typeface="Arial" panose="020B0604020202020204" pitchFamily="34" charset="0"/>
              <a:buChar char="•"/>
            </a:pPr>
            <a:endParaRPr lang="en-US" dirty="0"/>
          </a:p>
        </p:txBody>
      </p:sp>
      <p:sp>
        <p:nvSpPr>
          <p:cNvPr id="5" name="Rectangle 4"/>
          <p:cNvSpPr/>
          <p:nvPr/>
        </p:nvSpPr>
        <p:spPr>
          <a:xfrm>
            <a:off x="243756" y="5638201"/>
            <a:ext cx="1584176" cy="7920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JO" dirty="0"/>
              <a:t>موظفوالقطاع العام</a:t>
            </a:r>
            <a:endParaRPr lang="en-US" dirty="0"/>
          </a:p>
        </p:txBody>
      </p:sp>
      <p:sp>
        <p:nvSpPr>
          <p:cNvPr id="7" name="Rectangle 6"/>
          <p:cNvSpPr/>
          <p:nvPr/>
        </p:nvSpPr>
        <p:spPr>
          <a:xfrm>
            <a:off x="1827932" y="5638201"/>
            <a:ext cx="1810682" cy="79208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موظفو القطاع الخاص</a:t>
            </a:r>
            <a:endParaRPr lang="en-US" dirty="0"/>
          </a:p>
        </p:txBody>
      </p:sp>
      <p:sp>
        <p:nvSpPr>
          <p:cNvPr id="8" name="Rectangle 7"/>
          <p:cNvSpPr/>
          <p:nvPr/>
        </p:nvSpPr>
        <p:spPr>
          <a:xfrm>
            <a:off x="3638614" y="5638201"/>
            <a:ext cx="165890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العاملون لحسابهم الشخصي</a:t>
            </a:r>
            <a:endParaRPr lang="en-US" dirty="0"/>
          </a:p>
        </p:txBody>
      </p:sp>
      <p:sp>
        <p:nvSpPr>
          <p:cNvPr id="10" name="Rectangle 9"/>
          <p:cNvSpPr/>
          <p:nvPr/>
        </p:nvSpPr>
        <p:spPr>
          <a:xfrm>
            <a:off x="5300437" y="5638201"/>
            <a:ext cx="187764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الأقسام غير تنظيمي</a:t>
            </a:r>
            <a:endParaRPr lang="en-US" dirty="0"/>
          </a:p>
        </p:txBody>
      </p:sp>
      <p:sp>
        <p:nvSpPr>
          <p:cNvPr id="11" name="Rectangle 10"/>
          <p:cNvSpPr/>
          <p:nvPr/>
        </p:nvSpPr>
        <p:spPr>
          <a:xfrm>
            <a:off x="7178081" y="5638201"/>
            <a:ext cx="1714399"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الشباب الغير عاملين في سوق العمل</a:t>
            </a:r>
            <a:endParaRPr lang="en-US" dirty="0"/>
          </a:p>
        </p:txBody>
      </p:sp>
      <p:sp>
        <p:nvSpPr>
          <p:cNvPr id="6" name="Right Arrow 5"/>
          <p:cNvSpPr/>
          <p:nvPr/>
        </p:nvSpPr>
        <p:spPr>
          <a:xfrm>
            <a:off x="7617715" y="2754341"/>
            <a:ext cx="122413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البعد الأفقي</a:t>
            </a:r>
            <a:endParaRPr lang="en-US" dirty="0"/>
          </a:p>
        </p:txBody>
      </p:sp>
      <p:sp>
        <p:nvSpPr>
          <p:cNvPr id="12" name="Rectangle 11"/>
          <p:cNvSpPr/>
          <p:nvPr/>
        </p:nvSpPr>
        <p:spPr>
          <a:xfrm>
            <a:off x="4067944" y="3638817"/>
            <a:ext cx="3159850"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r" rtl="1">
              <a:buFont typeface="Arial" panose="020B0604020202020204" pitchFamily="34" charset="0"/>
              <a:buChar char="•"/>
            </a:pPr>
            <a:r>
              <a:rPr lang="ar-JO" dirty="0"/>
              <a:t>رعاية صحية</a:t>
            </a:r>
          </a:p>
          <a:p>
            <a:pPr marL="285750" indent="-285750" algn="r" rtl="1">
              <a:buFont typeface="Arial" panose="020B0604020202020204" pitchFamily="34" charset="0"/>
              <a:buChar char="•"/>
            </a:pPr>
            <a:r>
              <a:rPr lang="ar-JO" dirty="0"/>
              <a:t>منافع الطفولة</a:t>
            </a:r>
          </a:p>
          <a:p>
            <a:pPr marL="285750" indent="-285750" algn="r" rtl="1">
              <a:buFont typeface="Arial" panose="020B0604020202020204" pitchFamily="34" charset="0"/>
              <a:buChar char="•"/>
            </a:pPr>
            <a:r>
              <a:rPr lang="ar-JO" dirty="0"/>
              <a:t>مساعدة للعاطلين عن العمل والفقراء</a:t>
            </a:r>
          </a:p>
          <a:p>
            <a:pPr marL="285750" indent="-285750" algn="r" rtl="1">
              <a:buFont typeface="Arial" panose="020B0604020202020204" pitchFamily="34" charset="0"/>
              <a:buChar char="•"/>
            </a:pPr>
            <a:r>
              <a:rPr lang="ar-JO" dirty="0"/>
              <a:t>صندوق كامل للشيخوخة والأعاقة</a:t>
            </a:r>
          </a:p>
          <a:p>
            <a:pPr marL="285750" indent="-285750" algn="ctr" rtl="1">
              <a:buFont typeface="Arial" panose="020B0604020202020204" pitchFamily="34" charset="0"/>
              <a:buChar char="•"/>
            </a:pPr>
            <a:endParaRPr lang="en-US" dirty="0"/>
          </a:p>
        </p:txBody>
      </p:sp>
      <p:sp>
        <p:nvSpPr>
          <p:cNvPr id="16" name="Down Arrow 15"/>
          <p:cNvSpPr/>
          <p:nvPr/>
        </p:nvSpPr>
        <p:spPr>
          <a:xfrm rot="10800000">
            <a:off x="755574" y="1726467"/>
            <a:ext cx="653751" cy="1332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ar-OM" sz="1400" dirty="0"/>
              <a:t>البعد العامودي</a:t>
            </a:r>
            <a:endParaRPr lang="en-US" sz="1400" dirty="0"/>
          </a:p>
        </p:txBody>
      </p:sp>
      <p:sp>
        <p:nvSpPr>
          <p:cNvPr id="17" name="Title 1"/>
          <p:cNvSpPr txBox="1">
            <a:spLocks/>
          </p:cNvSpPr>
          <p:nvPr/>
        </p:nvSpPr>
        <p:spPr>
          <a:xfrm>
            <a:off x="108618" y="3058900"/>
            <a:ext cx="1593303" cy="687027"/>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JO" sz="1400" dirty="0">
                <a:solidFill>
                  <a:schemeClr val="tx1"/>
                </a:solidFill>
                <a:effectLst/>
                <a:latin typeface="Simplified Arabic" pitchFamily="18" charset="-78"/>
              </a:rPr>
              <a:t>حماية شاملة للضمان الأجتماعي وفقا لما جاء في اتفاقية منظمة العمل الدولية رقم 102</a:t>
            </a:r>
            <a:endParaRPr lang="en-US" sz="1400" dirty="0">
              <a:solidFill>
                <a:schemeClr val="tx1"/>
              </a:solidFill>
              <a:effectLst/>
              <a:latin typeface="Simplified Arabic" pitchFamily="18" charset="-78"/>
            </a:endParaRPr>
          </a:p>
        </p:txBody>
      </p:sp>
      <p:cxnSp>
        <p:nvCxnSpPr>
          <p:cNvPr id="19" name="Straight Arrow Connector 18"/>
          <p:cNvCxnSpPr/>
          <p:nvPr/>
        </p:nvCxnSpPr>
        <p:spPr>
          <a:xfrm flipV="1">
            <a:off x="1763688" y="1772816"/>
            <a:ext cx="0" cy="359562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1691680" y="5486889"/>
            <a:ext cx="5544616" cy="78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7313336" y="4077072"/>
            <a:ext cx="1593303" cy="936104"/>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JO" sz="1400" dirty="0">
                <a:solidFill>
                  <a:schemeClr val="tx1"/>
                </a:solidFill>
                <a:effectLst/>
                <a:latin typeface="Simplified Arabic" pitchFamily="18" charset="-78"/>
              </a:rPr>
              <a:t>أرضية الحماية الأجتماعية كما في</a:t>
            </a:r>
            <a:r>
              <a:rPr lang="ar-OM" sz="1400" dirty="0">
                <a:solidFill>
                  <a:schemeClr val="tx1"/>
                </a:solidFill>
                <a:effectLst/>
                <a:latin typeface="Simplified Arabic" pitchFamily="18" charset="-78"/>
              </a:rPr>
              <a:t> </a:t>
            </a:r>
            <a:r>
              <a:rPr lang="ar-JO" sz="1400" dirty="0">
                <a:solidFill>
                  <a:schemeClr val="tx1"/>
                </a:solidFill>
                <a:effectLst/>
                <a:latin typeface="Simplified Arabic" pitchFamily="18" charset="-78"/>
              </a:rPr>
              <a:t>توصية منظمة العمل الدولية رقم 202</a:t>
            </a:r>
            <a:endParaRPr lang="en-US" sz="1400" dirty="0">
              <a:solidFill>
                <a:schemeClr val="tx1"/>
              </a:solidFill>
              <a:effectLst/>
              <a:latin typeface="Simplified Arabic" pitchFamily="18" charset="-78"/>
            </a:endParaRPr>
          </a:p>
        </p:txBody>
      </p:sp>
    </p:spTree>
    <p:extLst>
      <p:ext uri="{BB962C8B-B14F-4D97-AF65-F5344CB8AC3E}">
        <p14:creationId xmlns:p14="http://schemas.microsoft.com/office/powerpoint/2010/main" val="2521501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95536" y="1517837"/>
            <a:ext cx="8375848" cy="687027"/>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2800" dirty="0">
                <a:solidFill>
                  <a:srgbClr val="FF0000"/>
                </a:solidFill>
                <a:latin typeface="Simplified Arabic" pitchFamily="18" charset="-78"/>
                <a:cs typeface="Simplified Arabic" pitchFamily="18" charset="-78"/>
              </a:rPr>
              <a:t>مقارنة ما بين مفهوم الحماية الاجتماعية وشبكات الأمان الاجتماعي</a:t>
            </a:r>
            <a:endParaRPr lang="en-US" sz="2800" dirty="0">
              <a:solidFill>
                <a:srgbClr val="FF0000"/>
              </a:solidFill>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6">
            <a:extLst>
              <a:ext uri="{FF2B5EF4-FFF2-40B4-BE49-F238E27FC236}">
                <a16:creationId xmlns:a16="http://schemas.microsoft.com/office/drawing/2014/main" id="{DFE377D3-3E35-4D2B-ADDA-6052AFB12A42}"/>
              </a:ext>
            </a:extLst>
          </p:cNvPr>
          <p:cNvGraphicFramePr>
            <a:graphicFrameLocks noGrp="1"/>
          </p:cNvGraphicFramePr>
          <p:nvPr>
            <p:extLst>
              <p:ext uri="{D42A27DB-BD31-4B8C-83A1-F6EECF244321}">
                <p14:modId xmlns:p14="http://schemas.microsoft.com/office/powerpoint/2010/main" val="3748607311"/>
              </p:ext>
            </p:extLst>
          </p:nvPr>
        </p:nvGraphicFramePr>
        <p:xfrm>
          <a:off x="395536" y="2132856"/>
          <a:ext cx="8352928" cy="4536504"/>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val="602120905"/>
                    </a:ext>
                  </a:extLst>
                </a:gridCol>
                <a:gridCol w="4176464">
                  <a:extLst>
                    <a:ext uri="{9D8B030D-6E8A-4147-A177-3AD203B41FA5}">
                      <a16:colId xmlns:a16="http://schemas.microsoft.com/office/drawing/2014/main" val="3511421769"/>
                    </a:ext>
                  </a:extLst>
                </a:gridCol>
              </a:tblGrid>
              <a:tr h="427352">
                <a:tc>
                  <a:txBody>
                    <a:bodyPr/>
                    <a:lstStyle/>
                    <a:p>
                      <a:pPr algn="ctr" rtl="1"/>
                      <a:r>
                        <a:rPr lang="ar-OM" sz="2000" dirty="0">
                          <a:latin typeface="Simplified Arabic" panose="02020603050405020304" pitchFamily="18" charset="-78"/>
                          <a:cs typeface="Simplified Arabic" panose="02020603050405020304" pitchFamily="18" charset="-78"/>
                        </a:rPr>
                        <a:t>شبكات الأمان الاجتماعي</a:t>
                      </a:r>
                      <a:endParaRPr lang="en-US" sz="2000" dirty="0">
                        <a:latin typeface="Simplified Arabic" panose="02020603050405020304" pitchFamily="18" charset="-78"/>
                        <a:cs typeface="Simplified Arabic" panose="02020603050405020304" pitchFamily="18" charset="-78"/>
                      </a:endParaRPr>
                    </a:p>
                  </a:txBody>
                  <a:tcPr/>
                </a:tc>
                <a:tc>
                  <a:txBody>
                    <a:bodyPr/>
                    <a:lstStyle/>
                    <a:p>
                      <a:pPr algn="ctr" rtl="1"/>
                      <a:r>
                        <a:rPr lang="ar-OM" sz="2000" dirty="0">
                          <a:latin typeface="Simplified Arabic" panose="02020603050405020304" pitchFamily="18" charset="-78"/>
                          <a:cs typeface="Simplified Arabic" panose="02020603050405020304" pitchFamily="18" charset="-78"/>
                        </a:rPr>
                        <a:t>مفهوم الحماية الاجتماعية</a:t>
                      </a:r>
                      <a:endParaRPr lang="en-US" sz="2000"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val="157482689"/>
                  </a:ext>
                </a:extLst>
              </a:tr>
              <a:tr h="1084816">
                <a:tc>
                  <a:txBody>
                    <a:bodyPr/>
                    <a:lstStyle/>
                    <a:p>
                      <a:pPr algn="r" rtl="1"/>
                      <a:r>
                        <a:rPr lang="ar-OM" sz="2000" dirty="0">
                          <a:solidFill>
                            <a:schemeClr val="accent2">
                              <a:lumMod val="75000"/>
                            </a:schemeClr>
                          </a:solidFill>
                          <a:latin typeface="Simplified Arabic" panose="02020603050405020304" pitchFamily="18" charset="-78"/>
                          <a:cs typeface="Simplified Arabic" panose="02020603050405020304" pitchFamily="18" charset="-78"/>
                        </a:rPr>
                        <a:t>الرعاية الاجتماعية </a:t>
                      </a:r>
                      <a:r>
                        <a:rPr lang="ar-OM" sz="2000" dirty="0">
                          <a:latin typeface="Simplified Arabic" panose="02020603050405020304" pitchFamily="18" charset="-78"/>
                          <a:cs typeface="Simplified Arabic" panose="02020603050405020304" pitchFamily="18" charset="-78"/>
                        </a:rPr>
                        <a:t>هي خدمات تعويضية تمنح للفقراء والمتضررين من اقتصاد السوق لفترة زمنية محدودة</a:t>
                      </a:r>
                      <a:endParaRPr lang="en-US" sz="2000" dirty="0">
                        <a:latin typeface="Simplified Arabic" panose="02020603050405020304" pitchFamily="18" charset="-78"/>
                        <a:cs typeface="Simplified Arabic" panose="02020603050405020304" pitchFamily="18" charset="-78"/>
                      </a:endParaRPr>
                    </a:p>
                  </a:txBody>
                  <a:tcPr/>
                </a:tc>
                <a:tc>
                  <a:txBody>
                    <a:bodyPr/>
                    <a:lstStyle/>
                    <a:p>
                      <a:pPr algn="r" rtl="1"/>
                      <a:r>
                        <a:rPr lang="ar-OM" sz="2000" dirty="0">
                          <a:solidFill>
                            <a:schemeClr val="accent2">
                              <a:lumMod val="75000"/>
                            </a:schemeClr>
                          </a:solidFill>
                          <a:latin typeface="Simplified Arabic" panose="02020603050405020304" pitchFamily="18" charset="-78"/>
                          <a:cs typeface="Simplified Arabic" panose="02020603050405020304" pitchFamily="18" charset="-78"/>
                        </a:rPr>
                        <a:t>الرعاية الاجتماعية </a:t>
                      </a:r>
                      <a:r>
                        <a:rPr lang="ar-OM" sz="2000" dirty="0">
                          <a:latin typeface="Simplified Arabic" panose="02020603050405020304" pitchFamily="18" charset="-78"/>
                          <a:cs typeface="Simplified Arabic" panose="02020603050405020304" pitchFamily="18" charset="-78"/>
                        </a:rPr>
                        <a:t>مكوّن أساسي للعقد الاجتماعي بين الفرد والدولة</a:t>
                      </a:r>
                      <a:endParaRPr lang="en-US" sz="2000"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val="2552300705"/>
                  </a:ext>
                </a:extLst>
              </a:tr>
              <a:tr h="756084">
                <a:tc>
                  <a:txBody>
                    <a:bodyPr/>
                    <a:lstStyle/>
                    <a:p>
                      <a:pPr algn="r" rtl="1"/>
                      <a:r>
                        <a:rPr lang="ar-OM" sz="2000" dirty="0">
                          <a:latin typeface="Simplified Arabic" panose="02020603050405020304" pitchFamily="18" charset="-78"/>
                          <a:cs typeface="Simplified Arabic" panose="02020603050405020304" pitchFamily="18" charset="-78"/>
                        </a:rPr>
                        <a:t>يستهدف فقط شرائح محدودة من المجتمع ولفترة محدودة</a:t>
                      </a:r>
                      <a:endParaRPr lang="en-US" sz="2000" dirty="0">
                        <a:latin typeface="Simplified Arabic" panose="02020603050405020304" pitchFamily="18" charset="-78"/>
                        <a:cs typeface="Simplified Arabic" panose="02020603050405020304" pitchFamily="18" charset="-78"/>
                      </a:endParaRPr>
                    </a:p>
                  </a:txBody>
                  <a:tcPr/>
                </a:tc>
                <a:tc>
                  <a:txBody>
                    <a:bodyPr/>
                    <a:lstStyle/>
                    <a:p>
                      <a:pPr algn="r" rtl="1"/>
                      <a:r>
                        <a:rPr lang="ar-OM" sz="2000" dirty="0">
                          <a:latin typeface="Simplified Arabic" panose="02020603050405020304" pitchFamily="18" charset="-78"/>
                          <a:cs typeface="Simplified Arabic" panose="02020603050405020304" pitchFamily="18" charset="-78"/>
                        </a:rPr>
                        <a:t>شامل</a:t>
                      </a:r>
                      <a:endParaRPr lang="en-US" sz="2000"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val="3022359876"/>
                  </a:ext>
                </a:extLst>
              </a:tr>
              <a:tr h="427352">
                <a:tc>
                  <a:txBody>
                    <a:bodyPr/>
                    <a:lstStyle/>
                    <a:p>
                      <a:pPr algn="r" rtl="1"/>
                      <a:r>
                        <a:rPr lang="ar-OM" sz="2000" dirty="0">
                          <a:latin typeface="Simplified Arabic" panose="02020603050405020304" pitchFamily="18" charset="-78"/>
                          <a:cs typeface="Simplified Arabic" panose="02020603050405020304" pitchFamily="18" charset="-78"/>
                        </a:rPr>
                        <a:t>ذو بعد ريعي زبائني</a:t>
                      </a:r>
                      <a:endParaRPr lang="en-US" sz="2000" dirty="0">
                        <a:latin typeface="Simplified Arabic" panose="02020603050405020304" pitchFamily="18" charset="-78"/>
                        <a:cs typeface="Simplified Arabic" panose="02020603050405020304" pitchFamily="18" charset="-78"/>
                      </a:endParaRPr>
                    </a:p>
                  </a:txBody>
                  <a:tcPr/>
                </a:tc>
                <a:tc>
                  <a:txBody>
                    <a:bodyPr/>
                    <a:lstStyle/>
                    <a:p>
                      <a:pPr algn="r" rtl="1"/>
                      <a:r>
                        <a:rPr lang="ar-OM" sz="2000" dirty="0">
                          <a:latin typeface="Simplified Arabic" panose="02020603050405020304" pitchFamily="18" charset="-78"/>
                          <a:cs typeface="Simplified Arabic" panose="02020603050405020304" pitchFamily="18" charset="-78"/>
                        </a:rPr>
                        <a:t>ذو بعد تنموي</a:t>
                      </a:r>
                      <a:endParaRPr lang="en-US" sz="2000"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val="1452936910"/>
                  </a:ext>
                </a:extLst>
              </a:tr>
              <a:tr h="1084816">
                <a:tc>
                  <a:txBody>
                    <a:bodyPr/>
                    <a:lstStyle/>
                    <a:p>
                      <a:pPr algn="r" rtl="1"/>
                      <a:r>
                        <a:rPr lang="ar-OM" sz="2000" dirty="0">
                          <a:latin typeface="Simplified Arabic" panose="02020603050405020304" pitchFamily="18" charset="-78"/>
                          <a:cs typeface="Simplified Arabic" panose="02020603050405020304" pitchFamily="18" charset="-78"/>
                        </a:rPr>
                        <a:t>يحيد الحق بالعمل عن الميدان الاجتماعي ويتقاطع مع سياسات النمو الريعي غير المنتج لفرص العمل</a:t>
                      </a:r>
                      <a:endParaRPr lang="en-US" sz="2000" dirty="0">
                        <a:latin typeface="Simplified Arabic" panose="02020603050405020304" pitchFamily="18" charset="-78"/>
                        <a:cs typeface="Simplified Arabic" panose="02020603050405020304" pitchFamily="18" charset="-78"/>
                      </a:endParaRPr>
                    </a:p>
                  </a:txBody>
                  <a:tcPr/>
                </a:tc>
                <a:tc>
                  <a:txBody>
                    <a:bodyPr/>
                    <a:lstStyle/>
                    <a:p>
                      <a:pPr algn="r" rtl="1"/>
                      <a:r>
                        <a:rPr lang="ar-OM" sz="2000" dirty="0">
                          <a:latin typeface="Simplified Arabic" panose="02020603050405020304" pitchFamily="18" charset="-78"/>
                          <a:cs typeface="Simplified Arabic" panose="02020603050405020304" pitchFamily="18" charset="-78"/>
                        </a:rPr>
                        <a:t>يعيد الاعتبار إلى العمل كحق من حقوق الانسان ما يدعم سياسات التشغيل</a:t>
                      </a:r>
                      <a:endParaRPr lang="en-US" sz="2000"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val="1851633923"/>
                  </a:ext>
                </a:extLst>
              </a:tr>
              <a:tr h="756084">
                <a:tc>
                  <a:txBody>
                    <a:bodyPr/>
                    <a:lstStyle/>
                    <a:p>
                      <a:pPr algn="r" rtl="1"/>
                      <a:r>
                        <a:rPr lang="ar-OM" sz="2000" dirty="0">
                          <a:latin typeface="Simplified Arabic" panose="02020603050405020304" pitchFamily="18" charset="-78"/>
                          <a:cs typeface="Simplified Arabic" panose="02020603050405020304" pitchFamily="18" charset="-78"/>
                        </a:rPr>
                        <a:t>يستنزف الأموال العامة بطريقة أقل إنتاجية</a:t>
                      </a:r>
                      <a:endParaRPr lang="en-US" sz="2000" dirty="0">
                        <a:latin typeface="Simplified Arabic" panose="02020603050405020304" pitchFamily="18" charset="-78"/>
                        <a:cs typeface="Simplified Arabic" panose="02020603050405020304" pitchFamily="18" charset="-78"/>
                      </a:endParaRPr>
                    </a:p>
                  </a:txBody>
                  <a:tcPr/>
                </a:tc>
                <a:tc>
                  <a:txBody>
                    <a:bodyPr/>
                    <a:lstStyle/>
                    <a:p>
                      <a:pPr algn="r" rtl="1"/>
                      <a:r>
                        <a:rPr lang="ar-OM" sz="2000" dirty="0">
                          <a:latin typeface="Simplified Arabic" panose="02020603050405020304" pitchFamily="18" charset="-78"/>
                          <a:cs typeface="Simplified Arabic" panose="02020603050405020304" pitchFamily="18" charset="-78"/>
                        </a:rPr>
                        <a:t>يحفز الإنتاجية والنمو الاقتصادي من خلال تكامله مع سياسات التشغيل</a:t>
                      </a:r>
                      <a:endParaRPr lang="en-US" sz="2000" dirty="0">
                        <a:latin typeface="Simplified Arabic" panose="02020603050405020304" pitchFamily="18" charset="-78"/>
                        <a:cs typeface="Simplified Arabic" panose="02020603050405020304" pitchFamily="18" charset="-78"/>
                      </a:endParaRPr>
                    </a:p>
                  </a:txBody>
                  <a:tcPr/>
                </a:tc>
                <a:extLst>
                  <a:ext uri="{0D108BD9-81ED-4DB2-BD59-A6C34878D82A}">
                    <a16:rowId xmlns:a16="http://schemas.microsoft.com/office/drawing/2014/main" val="2651753554"/>
                  </a:ext>
                </a:extLst>
              </a:tr>
            </a:tbl>
          </a:graphicData>
        </a:graphic>
      </p:graphicFrame>
    </p:spTree>
    <p:extLst>
      <p:ext uri="{BB962C8B-B14F-4D97-AF65-F5344CB8AC3E}">
        <p14:creationId xmlns:p14="http://schemas.microsoft.com/office/powerpoint/2010/main" val="1129828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8650" y="2348880"/>
            <a:ext cx="7886700" cy="3888432"/>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OM" sz="2800" dirty="0">
                <a:solidFill>
                  <a:prstClr val="black"/>
                </a:solidFill>
                <a:latin typeface="Simplified Arabic" panose="02020603050405020304" pitchFamily="18" charset="-78"/>
                <a:cs typeface="Simplified Arabic" panose="02020603050405020304" pitchFamily="18" charset="-78"/>
              </a:rPr>
              <a:t>ربط الحماية الاجتماعية بالحق الانساني بالنمو والازدهار يعتبر من أبرز الخلاصات التي يجب التأكيد عليها حيث أنها تضمن شمولية جميع الأفراد من دون أي تمييز (سلبي أو إيجابي)</a:t>
            </a:r>
          </a:p>
          <a:p>
            <a:pPr algn="just" rtl="1">
              <a:buFont typeface="Wingdings 3"/>
              <a:buNone/>
            </a:pPr>
            <a:endParaRPr lang="ar-OM" sz="2800" dirty="0">
              <a:solidFill>
                <a:prstClr val="black"/>
              </a:solidFill>
              <a:latin typeface="Simplified Arabic" panose="02020603050405020304" pitchFamily="18" charset="-78"/>
              <a:cs typeface="Simplified Arabic" panose="02020603050405020304" pitchFamily="18" charset="-78"/>
            </a:endParaRPr>
          </a:p>
          <a:p>
            <a:pPr algn="ctr" rtl="1">
              <a:buFont typeface="Wingdings 3"/>
              <a:buNone/>
            </a:pPr>
            <a:r>
              <a:rPr lang="ar-OM" sz="2800" dirty="0">
                <a:solidFill>
                  <a:schemeClr val="accent2">
                    <a:lumMod val="75000"/>
                  </a:schemeClr>
                </a:solidFill>
                <a:latin typeface="Simplified Arabic" panose="02020603050405020304" pitchFamily="18" charset="-78"/>
                <a:cs typeface="Simplified Arabic" panose="02020603050405020304" pitchFamily="18" charset="-78"/>
              </a:rPr>
              <a:t>وهذا ما يميز الحق بالحماية بشكل كبير</a:t>
            </a:r>
          </a:p>
        </p:txBody>
      </p:sp>
      <p:sp>
        <p:nvSpPr>
          <p:cNvPr id="3" name="Title 1"/>
          <p:cNvSpPr txBox="1">
            <a:spLocks/>
          </p:cNvSpPr>
          <p:nvPr/>
        </p:nvSpPr>
        <p:spPr>
          <a:xfrm>
            <a:off x="395536" y="1517837"/>
            <a:ext cx="8375848" cy="687027"/>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3200" dirty="0">
                <a:solidFill>
                  <a:srgbClr val="FF0000"/>
                </a:solidFill>
                <a:latin typeface="Simplified Arabic" pitchFamily="18" charset="-78"/>
                <a:cs typeface="Simplified Arabic" pitchFamily="18" charset="-78"/>
              </a:rPr>
              <a:t>أرضية الحماية الاجتماعية مقابل شبكات الأمان الاجتماعية</a:t>
            </a:r>
            <a:endParaRPr lang="en-US" sz="3200" dirty="0">
              <a:solidFill>
                <a:srgbClr val="FF0000"/>
              </a:solidFill>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0462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195736" y="764704"/>
            <a:ext cx="6575648" cy="687027"/>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2400" dirty="0">
                <a:solidFill>
                  <a:srgbClr val="FF0000"/>
                </a:solidFill>
                <a:latin typeface="Simplified Arabic" pitchFamily="18" charset="-78"/>
                <a:cs typeface="Simplified Arabic" pitchFamily="18" charset="-78"/>
              </a:rPr>
              <a:t>تدهور شروط العمل في المنطقة العربية</a:t>
            </a:r>
            <a:endParaRPr lang="en-US" sz="2400" dirty="0">
              <a:solidFill>
                <a:srgbClr val="FF0000"/>
              </a:solidFill>
              <a:latin typeface="Simplified Arabic" pitchFamily="18" charset="-78"/>
              <a:cs typeface="Simplified Arabic" pitchFamily="18" charset="-78"/>
            </a:endParaRPr>
          </a:p>
        </p:txBody>
      </p:sp>
      <p:sp>
        <p:nvSpPr>
          <p:cNvPr id="5" name="Content Placeholder 2"/>
          <p:cNvSpPr txBox="1">
            <a:spLocks/>
          </p:cNvSpPr>
          <p:nvPr/>
        </p:nvSpPr>
        <p:spPr>
          <a:xfrm>
            <a:off x="395536" y="1628800"/>
            <a:ext cx="8291264" cy="4264496"/>
          </a:xfrm>
          <a:prstGeom prst="rect">
            <a:avLst/>
          </a:prstGeom>
        </p:spPr>
        <p:txBody>
          <a:bodyPr>
            <a:normAutofit fontScale="850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800" dirty="0">
                <a:latin typeface="Simplified Arabic" panose="02020603050405020304" pitchFamily="18" charset="-78"/>
                <a:cs typeface="Simplified Arabic" panose="02020603050405020304" pitchFamily="18" charset="-78"/>
              </a:rPr>
              <a:t>تعتبر المنطقة العربية بشكل عام من أكثر المناطق على المستوى الدولي تسجيلاً للزيادة السنوية في حجم القوة العاملة.</a:t>
            </a:r>
          </a:p>
          <a:p>
            <a:pPr algn="just" rtl="1"/>
            <a:r>
              <a:rPr lang="ar-OM" sz="2800" dirty="0">
                <a:latin typeface="Simplified Arabic" panose="02020603050405020304" pitchFamily="18" charset="-78"/>
                <a:cs typeface="Simplified Arabic" panose="02020603050405020304" pitchFamily="18" charset="-78"/>
              </a:rPr>
              <a:t>وبحسب المعطيات المتوفرة تصنف خمس دول عربية (</a:t>
            </a:r>
            <a:r>
              <a:rPr lang="ar-OM" sz="2800" dirty="0">
                <a:solidFill>
                  <a:schemeClr val="accent2">
                    <a:lumMod val="75000"/>
                  </a:schemeClr>
                </a:solidFill>
                <a:latin typeface="Simplified Arabic" panose="02020603050405020304" pitchFamily="18" charset="-78"/>
                <a:cs typeface="Simplified Arabic" panose="02020603050405020304" pitchFamily="18" charset="-78"/>
              </a:rPr>
              <a:t>العراق، الأردن، تونس، اليمن، وفلسطين</a:t>
            </a:r>
            <a:r>
              <a:rPr lang="ar-OM" sz="2800" dirty="0">
                <a:latin typeface="Simplified Arabic" panose="02020603050405020304" pitchFamily="18" charset="-78"/>
                <a:cs typeface="Simplified Arabic" panose="02020603050405020304" pitchFamily="18" charset="-78"/>
              </a:rPr>
              <a:t>) من بين العشر دول الأقل تسجيلاً لنسبة العاملين لإجمالي السكان على المستوى العالمي.</a:t>
            </a:r>
          </a:p>
          <a:p>
            <a:pPr algn="just" rtl="1"/>
            <a:r>
              <a:rPr lang="ar-OM" sz="2800" dirty="0">
                <a:latin typeface="Simplified Arabic" panose="02020603050405020304" pitchFamily="18" charset="-78"/>
                <a:cs typeface="Simplified Arabic" panose="02020603050405020304" pitchFamily="18" charset="-78"/>
              </a:rPr>
              <a:t>تسجل المنطقة العربية أقل نسبة للعمال المشمولين بتعويضات نهاية الخدمة بالمقارنة أمريكا اللاتينية (الأرجنتين، البرازيل ...)، جنوب شرق آسيا (كوريا الجنوبية، ماليزيا، </a:t>
            </a:r>
            <a:r>
              <a:rPr lang="ar-OM" sz="2800" dirty="0" err="1">
                <a:latin typeface="Simplified Arabic" panose="02020603050405020304" pitchFamily="18" charset="-78"/>
                <a:cs typeface="Simplified Arabic" panose="02020603050405020304" pitchFamily="18" charset="-78"/>
              </a:rPr>
              <a:t>أندونيسيا</a:t>
            </a:r>
            <a:r>
              <a:rPr lang="ar-OM" sz="2800" dirty="0">
                <a:latin typeface="Simplified Arabic" panose="02020603050405020304" pitchFamily="18" charset="-78"/>
                <a:cs typeface="Simplified Arabic" panose="02020603050405020304" pitchFamily="18" charset="-78"/>
              </a:rPr>
              <a:t> ...)</a:t>
            </a:r>
          </a:p>
          <a:p>
            <a:pPr algn="just" rtl="1"/>
            <a:r>
              <a:rPr lang="ar-OM" sz="2800" dirty="0">
                <a:latin typeface="Simplified Arabic" panose="02020603050405020304" pitchFamily="18" charset="-78"/>
                <a:cs typeface="Simplified Arabic" panose="02020603050405020304" pitchFamily="18" charset="-78"/>
              </a:rPr>
              <a:t>منذ التسعينات قد ارتفعت نسبة العاملين غير النظاميين في القطاعات غير الزراعية بين الدول العربية نفسها في كل من الجزائر والمغرب ومصر.</a:t>
            </a:r>
          </a:p>
          <a:p>
            <a:pPr algn="just" rtl="1"/>
            <a:r>
              <a:rPr lang="ar-OM" sz="2800" dirty="0">
                <a:latin typeface="Simplified Arabic" panose="02020603050405020304" pitchFamily="18" charset="-78"/>
                <a:cs typeface="Simplified Arabic" panose="02020603050405020304" pitchFamily="18" charset="-78"/>
              </a:rPr>
              <a:t>العمالة المهاجرة والتي تشكل في حدود نسبة </a:t>
            </a:r>
            <a:r>
              <a:rPr lang="en-US" sz="2800" dirty="0">
                <a:latin typeface="Simplified Arabic" panose="02020603050405020304" pitchFamily="18" charset="-78"/>
                <a:cs typeface="Simplified Arabic" panose="02020603050405020304" pitchFamily="18" charset="-78"/>
              </a:rPr>
              <a:t>50</a:t>
            </a:r>
            <a:r>
              <a:rPr lang="ar-OM" sz="2800" dirty="0">
                <a:latin typeface="Simplified Arabic" panose="02020603050405020304" pitchFamily="18" charset="-78"/>
                <a:cs typeface="Simplified Arabic" panose="02020603050405020304" pitchFamily="18" charset="-78"/>
              </a:rPr>
              <a:t>% من إجمالي السكان في بعض الدول الخليجية تعمل من دون أي حماية اجتماعية باستثناء تعويضات حوادث العمل.</a:t>
            </a:r>
          </a:p>
          <a:p>
            <a:pPr marL="109728" indent="0" algn="just" rtl="1">
              <a:buNone/>
            </a:pPr>
            <a:endParaRPr lang="ar-OM" sz="2800" dirty="0">
              <a:highlight>
                <a:srgbClr val="C0C0C0"/>
              </a:highligh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53004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195736" y="1805869"/>
            <a:ext cx="6575648" cy="903051"/>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2400" dirty="0">
                <a:solidFill>
                  <a:srgbClr val="FF0000"/>
                </a:solidFill>
                <a:latin typeface="Simplified Arabic" pitchFamily="18" charset="-78"/>
                <a:cs typeface="Simplified Arabic" pitchFamily="18" charset="-78"/>
              </a:rPr>
              <a:t>تعاني برامج الحماية الاجتماعية في المنطقة العربية من تشوهات بنيوية، </a:t>
            </a:r>
            <a:r>
              <a:rPr lang="ar-OM" sz="2400" dirty="0">
                <a:solidFill>
                  <a:schemeClr val="accent2">
                    <a:lumMod val="75000"/>
                  </a:schemeClr>
                </a:solidFill>
                <a:latin typeface="Simplified Arabic" pitchFamily="18" charset="-78"/>
                <a:cs typeface="Simplified Arabic" pitchFamily="18" charset="-78"/>
              </a:rPr>
              <a:t>ترتبط بشكل رئيسي:</a:t>
            </a:r>
            <a:endParaRPr lang="en-US" sz="2400" dirty="0">
              <a:solidFill>
                <a:schemeClr val="accent2">
                  <a:lumMod val="75000"/>
                </a:schemeClr>
              </a:solidFill>
              <a:latin typeface="Simplified Arabic" pitchFamily="18" charset="-78"/>
              <a:cs typeface="Simplified Arabic" pitchFamily="18" charset="-78"/>
            </a:endParaRPr>
          </a:p>
        </p:txBody>
      </p:sp>
      <p:sp>
        <p:nvSpPr>
          <p:cNvPr id="5" name="Content Placeholder 2"/>
          <p:cNvSpPr txBox="1">
            <a:spLocks/>
          </p:cNvSpPr>
          <p:nvPr/>
        </p:nvSpPr>
        <p:spPr>
          <a:xfrm>
            <a:off x="395536" y="3068960"/>
            <a:ext cx="8291264" cy="2592288"/>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800" dirty="0">
                <a:latin typeface="Simplified Arabic" panose="02020603050405020304" pitchFamily="18" charset="-78"/>
                <a:cs typeface="Simplified Arabic" panose="02020603050405020304" pitchFamily="18" charset="-78"/>
              </a:rPr>
              <a:t>بآلية عملها</a:t>
            </a:r>
          </a:p>
          <a:p>
            <a:pPr algn="just" rtl="1"/>
            <a:r>
              <a:rPr lang="ar-OM" sz="2800" dirty="0">
                <a:latin typeface="Simplified Arabic" panose="02020603050405020304" pitchFamily="18" charset="-78"/>
                <a:cs typeface="Simplified Arabic" panose="02020603050405020304" pitchFamily="18" charset="-78"/>
              </a:rPr>
              <a:t>إدارة غير منتجة لاحتياط الأموال الخاصة بصناديق التعاضد والضمان</a:t>
            </a:r>
          </a:p>
          <a:p>
            <a:pPr algn="just" rtl="1"/>
            <a:r>
              <a:rPr lang="ar-OM" sz="2800" dirty="0">
                <a:latin typeface="Simplified Arabic" panose="02020603050405020304" pitchFamily="18" charset="-78"/>
                <a:cs typeface="Simplified Arabic" panose="02020603050405020304" pitchFamily="18" charset="-78"/>
              </a:rPr>
              <a:t>ارتفاع في قيمة المتقطعات الشهرية من إجمالي الدخل</a:t>
            </a:r>
          </a:p>
          <a:p>
            <a:pPr algn="just" rtl="1"/>
            <a:r>
              <a:rPr lang="ar-OM" sz="2800" dirty="0">
                <a:latin typeface="Simplified Arabic" panose="02020603050405020304" pitchFamily="18" charset="-78"/>
                <a:cs typeface="Simplified Arabic" panose="02020603050405020304" pitchFamily="18" charset="-78"/>
              </a:rPr>
              <a:t>الاختلافات في نوعية التقديمات بين قطاع وآخر ما يحد من حرية انتقال اليد العاملة</a:t>
            </a:r>
          </a:p>
          <a:p>
            <a:pPr marL="109728" indent="0" algn="just" rtl="1">
              <a:buNone/>
            </a:pPr>
            <a:endParaRPr lang="ar-OM" sz="2800" dirty="0">
              <a:highlight>
                <a:srgbClr val="C0C0C0"/>
              </a:highligh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26481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195736" y="764704"/>
            <a:ext cx="6575648" cy="687027"/>
          </a:xfrm>
          <a:prstGeom prst="rect">
            <a:avLst/>
          </a:prstGeom>
        </p:spPr>
        <p:txBody>
          <a:bodyPr>
            <a:no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2800" dirty="0">
                <a:solidFill>
                  <a:srgbClr val="FF0000"/>
                </a:solidFill>
                <a:latin typeface="Simplified Arabic" pitchFamily="18" charset="-78"/>
                <a:cs typeface="Simplified Arabic" pitchFamily="18" charset="-78"/>
              </a:rPr>
              <a:t>الحماية الاجتماعية في المنطقة العربية</a:t>
            </a:r>
            <a:endParaRPr lang="en-US" sz="2800" dirty="0">
              <a:solidFill>
                <a:srgbClr val="FF0000"/>
              </a:solidFill>
              <a:latin typeface="Simplified Arabic" pitchFamily="18" charset="-78"/>
              <a:cs typeface="Simplified Arabic" pitchFamily="18" charset="-78"/>
            </a:endParaRPr>
          </a:p>
        </p:txBody>
      </p:sp>
      <p:sp>
        <p:nvSpPr>
          <p:cNvPr id="5" name="Content Placeholder 2"/>
          <p:cNvSpPr txBox="1">
            <a:spLocks/>
          </p:cNvSpPr>
          <p:nvPr/>
        </p:nvSpPr>
        <p:spPr>
          <a:xfrm>
            <a:off x="395536" y="1628800"/>
            <a:ext cx="8291264" cy="4752528"/>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400" dirty="0">
                <a:latin typeface="Simplified Arabic" panose="02020603050405020304" pitchFamily="18" charset="-78"/>
                <a:cs typeface="Simplified Arabic" panose="02020603050405020304" pitchFamily="18" charset="-78"/>
              </a:rPr>
              <a:t>تتمتع المجتمعات العربية بإرث قديم من التعاضد والتضامن الاجتماعي</a:t>
            </a:r>
          </a:p>
          <a:p>
            <a:pPr algn="just" rtl="1"/>
            <a:r>
              <a:rPr lang="ar-OM" sz="2400" dirty="0">
                <a:latin typeface="Simplified Arabic" panose="02020603050405020304" pitchFamily="18" charset="-78"/>
                <a:cs typeface="Simplified Arabic" panose="02020603050405020304" pitchFamily="18" charset="-78"/>
              </a:rPr>
              <a:t>يغلب على تقديمات الحماية الاجتماعية أنظمة تأمين اجتماعي توفر فقط منافع طويلة المدى (</a:t>
            </a:r>
            <a:r>
              <a:rPr lang="ar-OM" sz="2400" dirty="0">
                <a:solidFill>
                  <a:schemeClr val="accent2">
                    <a:lumMod val="75000"/>
                  </a:schemeClr>
                </a:solidFill>
                <a:latin typeface="Simplified Arabic" panose="02020603050405020304" pitchFamily="18" charset="-78"/>
                <a:cs typeface="Simplified Arabic" panose="02020603050405020304" pitchFamily="18" charset="-78"/>
              </a:rPr>
              <a:t>ضمان الشيخوخة، الاعاقة، تقاعد، طوارئ العمل</a:t>
            </a:r>
            <a:r>
              <a:rPr lang="ar-OM" sz="2400" dirty="0">
                <a:latin typeface="Simplified Arabic" panose="02020603050405020304" pitchFamily="18" charset="-78"/>
                <a:cs typeface="Simplified Arabic" panose="02020603050405020304" pitchFamily="18" charset="-78"/>
              </a:rPr>
              <a:t>)</a:t>
            </a:r>
          </a:p>
          <a:p>
            <a:pPr algn="just" rtl="1"/>
            <a:r>
              <a:rPr lang="ar-OM" sz="2400" dirty="0">
                <a:latin typeface="Simplified Arabic" panose="02020603050405020304" pitchFamily="18" charset="-78"/>
                <a:cs typeface="Simplified Arabic" panose="02020603050405020304" pitchFamily="18" charset="-78"/>
              </a:rPr>
              <a:t>ولا يوفر إلا عدد قليل من الدول العربية منافع قصيرة المدى:</a:t>
            </a:r>
          </a:p>
          <a:p>
            <a:pPr lvl="1" algn="just" rtl="1"/>
            <a:r>
              <a:rPr lang="ar-OM" sz="2400" dirty="0">
                <a:latin typeface="Simplified Arabic" panose="02020603050405020304" pitchFamily="18" charset="-78"/>
                <a:cs typeface="Simplified Arabic" panose="02020603050405020304" pitchFamily="18" charset="-78"/>
              </a:rPr>
              <a:t>نظام البطالة يقتصر على مجموعة صغيرة من الدول العربية (</a:t>
            </a:r>
            <a:r>
              <a:rPr lang="ar-OM" sz="2400" dirty="0">
                <a:solidFill>
                  <a:schemeClr val="accent2">
                    <a:lumMod val="75000"/>
                  </a:schemeClr>
                </a:solidFill>
                <a:latin typeface="Simplified Arabic" panose="02020603050405020304" pitchFamily="18" charset="-78"/>
                <a:cs typeface="Simplified Arabic" panose="02020603050405020304" pitchFamily="18" charset="-78"/>
              </a:rPr>
              <a:t>البحرين، الأردن، الجزائر، مصر</a:t>
            </a:r>
            <a:r>
              <a:rPr lang="ar-OM" sz="2400" dirty="0">
                <a:latin typeface="Simplified Arabic" panose="02020603050405020304" pitchFamily="18" charset="-78"/>
                <a:cs typeface="Simplified Arabic" panose="02020603050405020304" pitchFamily="18" charset="-78"/>
              </a:rPr>
              <a:t>)</a:t>
            </a:r>
          </a:p>
          <a:p>
            <a:pPr lvl="1" algn="just" rtl="1"/>
            <a:r>
              <a:rPr lang="ar-OM" sz="2400" dirty="0">
                <a:solidFill>
                  <a:schemeClr val="accent2">
                    <a:lumMod val="75000"/>
                  </a:schemeClr>
                </a:solidFill>
                <a:latin typeface="Simplified Arabic" panose="02020603050405020304" pitchFamily="18" charset="-78"/>
                <a:cs typeface="Simplified Arabic" panose="02020603050405020304" pitchFamily="18" charset="-78"/>
              </a:rPr>
              <a:t>الأردن</a:t>
            </a:r>
            <a:r>
              <a:rPr lang="ar-OM" sz="2400" dirty="0">
                <a:latin typeface="Simplified Arabic" panose="02020603050405020304" pitchFamily="18" charset="-78"/>
                <a:cs typeface="Simplified Arabic" panose="02020603050405020304" pitchFamily="18" charset="-78"/>
              </a:rPr>
              <a:t> هو البلد الوحيد في منطقة الشرق الأوسط (إلى جانب بلدان شمال أفريقيا) يملك خط تأمين للأمومة.</a:t>
            </a:r>
          </a:p>
          <a:p>
            <a:pPr lvl="1" algn="just" rtl="1"/>
            <a:r>
              <a:rPr lang="ar-OM" sz="2400" dirty="0">
                <a:solidFill>
                  <a:schemeClr val="accent2">
                    <a:lumMod val="75000"/>
                  </a:schemeClr>
                </a:solidFill>
                <a:latin typeface="Simplified Arabic" panose="02020603050405020304" pitchFamily="18" charset="-78"/>
                <a:cs typeface="Simplified Arabic" panose="02020603050405020304" pitchFamily="18" charset="-78"/>
              </a:rPr>
              <a:t>لبنان</a:t>
            </a:r>
            <a:r>
              <a:rPr lang="ar-OM" sz="2400" dirty="0">
                <a:latin typeface="Simplified Arabic" panose="02020603050405020304" pitchFamily="18" charset="-78"/>
                <a:cs typeface="Simplified Arabic" panose="02020603050405020304" pitchFamily="18" charset="-78"/>
              </a:rPr>
              <a:t> يعتبر البلد الوحيد في منطقة الشرق الأوسط الذي يوفر المنافع الأسرية، بينما بلدان شمال أفريقيا (</a:t>
            </a:r>
            <a:r>
              <a:rPr lang="ar-OM" sz="2400" dirty="0">
                <a:solidFill>
                  <a:schemeClr val="accent2">
                    <a:lumMod val="75000"/>
                  </a:schemeClr>
                </a:solidFill>
                <a:latin typeface="Simplified Arabic" panose="02020603050405020304" pitchFamily="18" charset="-78"/>
                <a:cs typeface="Simplified Arabic" panose="02020603050405020304" pitchFamily="18" charset="-78"/>
              </a:rPr>
              <a:t>الجزائر، المغرب، وتونس</a:t>
            </a:r>
            <a:r>
              <a:rPr lang="ar-OM" sz="2400" dirty="0">
                <a:latin typeface="Simplified Arabic" panose="02020603050405020304" pitchFamily="18" charset="-78"/>
                <a:cs typeface="Simplified Arabic" panose="02020603050405020304" pitchFamily="18" charset="-78"/>
              </a:rPr>
              <a:t>) توفر تلك المنافع من خلال التأمين الاجتماعي أو ضريبة تمويل المنافع الأسرية.</a:t>
            </a:r>
          </a:p>
          <a:p>
            <a:pPr lvl="1" algn="just" rtl="1"/>
            <a:r>
              <a:rPr lang="ar-OM" sz="2400" dirty="0">
                <a:solidFill>
                  <a:schemeClr val="accent2">
                    <a:lumMod val="75000"/>
                  </a:schemeClr>
                </a:solidFill>
                <a:latin typeface="Simplified Arabic" panose="02020603050405020304" pitchFamily="18" charset="-78"/>
                <a:cs typeface="Simplified Arabic" panose="02020603050405020304" pitchFamily="18" charset="-78"/>
              </a:rPr>
              <a:t>لبنان</a:t>
            </a:r>
            <a:r>
              <a:rPr lang="ar-OM" sz="2400" dirty="0">
                <a:latin typeface="Simplified Arabic" panose="02020603050405020304" pitchFamily="18" charset="-78"/>
                <a:cs typeface="Simplified Arabic" panose="02020603050405020304" pitchFamily="18" charset="-78"/>
              </a:rPr>
              <a:t> يعتبر البلد الوحيد في الشرق الأوسط (إلى جانب بلدان شمال أفريقيا) الذي يقدم إعانات نقدية لحالات المرض عن طريق الضمان الاجتماعي.</a:t>
            </a:r>
          </a:p>
          <a:p>
            <a:pPr lvl="1" algn="just" rtl="1"/>
            <a:endParaRPr lang="ar-OM" sz="2400" dirty="0">
              <a:latin typeface="Simplified Arabic" panose="02020603050405020304" pitchFamily="18" charset="-78"/>
              <a:cs typeface="Simplified Arabic" panose="02020603050405020304" pitchFamily="18" charset="-78"/>
            </a:endParaRPr>
          </a:p>
          <a:p>
            <a:pPr lvl="1" algn="just" rtl="1"/>
            <a:endParaRPr lang="ar-OM" sz="2400" dirty="0">
              <a:latin typeface="Simplified Arabic" panose="02020603050405020304" pitchFamily="18" charset="-78"/>
              <a:cs typeface="Simplified Arabic" panose="02020603050405020304" pitchFamily="18" charset="-78"/>
            </a:endParaRPr>
          </a:p>
          <a:p>
            <a:pPr marL="109728" indent="0" algn="just" rtl="1">
              <a:buNone/>
            </a:pPr>
            <a:endParaRPr lang="ar-OM" sz="2400" dirty="0">
              <a:highlight>
                <a:srgbClr val="C0C0C0"/>
              </a:highligh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547902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5496507" y="338765"/>
            <a:ext cx="2614940" cy="1794091"/>
            <a:chOff x="3023" y="151"/>
            <a:chExt cx="2511" cy="2489"/>
          </a:xfrm>
        </p:grpSpPr>
        <p:sp>
          <p:nvSpPr>
            <p:cNvPr id="5126" name="Freeform 6"/>
            <p:cNvSpPr>
              <a:spLocks/>
            </p:cNvSpPr>
            <p:nvPr/>
          </p:nvSpPr>
          <p:spPr bwMode="auto">
            <a:xfrm>
              <a:off x="3768" y="946"/>
              <a:ext cx="1747" cy="1672"/>
            </a:xfrm>
            <a:custGeom>
              <a:avLst/>
              <a:gdLst/>
              <a:ahLst/>
              <a:cxnLst>
                <a:cxn ang="0">
                  <a:pos x="46" y="256"/>
                </a:cxn>
                <a:cxn ang="0">
                  <a:pos x="268" y="147"/>
                </a:cxn>
                <a:cxn ang="0">
                  <a:pos x="411" y="91"/>
                </a:cxn>
                <a:cxn ang="0">
                  <a:pos x="543" y="49"/>
                </a:cxn>
                <a:cxn ang="0">
                  <a:pos x="652" y="0"/>
                </a:cxn>
                <a:cxn ang="0">
                  <a:pos x="689" y="8"/>
                </a:cxn>
                <a:cxn ang="0">
                  <a:pos x="808" y="98"/>
                </a:cxn>
                <a:cxn ang="0">
                  <a:pos x="1000" y="226"/>
                </a:cxn>
                <a:cxn ang="0">
                  <a:pos x="1143" y="316"/>
                </a:cxn>
                <a:cxn ang="0">
                  <a:pos x="1294" y="384"/>
                </a:cxn>
                <a:cxn ang="0">
                  <a:pos x="1520" y="490"/>
                </a:cxn>
                <a:cxn ang="0">
                  <a:pos x="1747" y="595"/>
                </a:cxn>
                <a:cxn ang="0">
                  <a:pos x="1736" y="599"/>
                </a:cxn>
                <a:cxn ang="0">
                  <a:pos x="1728" y="644"/>
                </a:cxn>
                <a:cxn ang="0">
                  <a:pos x="1706" y="717"/>
                </a:cxn>
                <a:cxn ang="0">
                  <a:pos x="1691" y="1033"/>
                </a:cxn>
                <a:cxn ang="0">
                  <a:pos x="1702" y="1154"/>
                </a:cxn>
                <a:cxn ang="0">
                  <a:pos x="1706" y="1316"/>
                </a:cxn>
                <a:cxn ang="0">
                  <a:pos x="1695" y="1372"/>
                </a:cxn>
                <a:cxn ang="0">
                  <a:pos x="1595" y="1417"/>
                </a:cxn>
                <a:cxn ang="0">
                  <a:pos x="1459" y="1455"/>
                </a:cxn>
                <a:cxn ang="0">
                  <a:pos x="1305" y="1500"/>
                </a:cxn>
                <a:cxn ang="0">
                  <a:pos x="1120" y="1600"/>
                </a:cxn>
                <a:cxn ang="0">
                  <a:pos x="1004" y="1672"/>
                </a:cxn>
                <a:cxn ang="0">
                  <a:pos x="970" y="1638"/>
                </a:cxn>
                <a:cxn ang="0">
                  <a:pos x="857" y="1544"/>
                </a:cxn>
                <a:cxn ang="0">
                  <a:pos x="693" y="1414"/>
                </a:cxn>
                <a:cxn ang="0">
                  <a:pos x="509" y="1289"/>
                </a:cxn>
                <a:cxn ang="0">
                  <a:pos x="332" y="1165"/>
                </a:cxn>
                <a:cxn ang="0">
                  <a:pos x="241" y="1094"/>
                </a:cxn>
                <a:cxn ang="0">
                  <a:pos x="76" y="977"/>
                </a:cxn>
                <a:cxn ang="0">
                  <a:pos x="0" y="913"/>
                </a:cxn>
                <a:cxn ang="0">
                  <a:pos x="16" y="666"/>
                </a:cxn>
                <a:cxn ang="0">
                  <a:pos x="19" y="448"/>
                </a:cxn>
                <a:cxn ang="0">
                  <a:pos x="27" y="373"/>
                </a:cxn>
                <a:cxn ang="0">
                  <a:pos x="46" y="256"/>
                </a:cxn>
              </a:cxnLst>
              <a:rect l="0" t="0" r="r" b="b"/>
              <a:pathLst>
                <a:path w="1747" h="1672">
                  <a:moveTo>
                    <a:pt x="46" y="256"/>
                  </a:moveTo>
                  <a:lnTo>
                    <a:pt x="268" y="147"/>
                  </a:lnTo>
                  <a:lnTo>
                    <a:pt x="411" y="91"/>
                  </a:lnTo>
                  <a:lnTo>
                    <a:pt x="543" y="49"/>
                  </a:lnTo>
                  <a:lnTo>
                    <a:pt x="652" y="0"/>
                  </a:lnTo>
                  <a:lnTo>
                    <a:pt x="689" y="8"/>
                  </a:lnTo>
                  <a:lnTo>
                    <a:pt x="808" y="98"/>
                  </a:lnTo>
                  <a:lnTo>
                    <a:pt x="1000" y="226"/>
                  </a:lnTo>
                  <a:lnTo>
                    <a:pt x="1143" y="316"/>
                  </a:lnTo>
                  <a:lnTo>
                    <a:pt x="1294" y="384"/>
                  </a:lnTo>
                  <a:lnTo>
                    <a:pt x="1520" y="490"/>
                  </a:lnTo>
                  <a:lnTo>
                    <a:pt x="1747" y="595"/>
                  </a:lnTo>
                  <a:lnTo>
                    <a:pt x="1736" y="599"/>
                  </a:lnTo>
                  <a:lnTo>
                    <a:pt x="1728" y="644"/>
                  </a:lnTo>
                  <a:lnTo>
                    <a:pt x="1706" y="717"/>
                  </a:lnTo>
                  <a:lnTo>
                    <a:pt x="1691" y="1033"/>
                  </a:lnTo>
                  <a:lnTo>
                    <a:pt x="1702" y="1154"/>
                  </a:lnTo>
                  <a:lnTo>
                    <a:pt x="1706" y="1316"/>
                  </a:lnTo>
                  <a:lnTo>
                    <a:pt x="1695" y="1372"/>
                  </a:lnTo>
                  <a:lnTo>
                    <a:pt x="1595" y="1417"/>
                  </a:lnTo>
                  <a:lnTo>
                    <a:pt x="1459" y="1455"/>
                  </a:lnTo>
                  <a:lnTo>
                    <a:pt x="1305" y="1500"/>
                  </a:lnTo>
                  <a:lnTo>
                    <a:pt x="1120" y="1600"/>
                  </a:lnTo>
                  <a:lnTo>
                    <a:pt x="1004" y="1672"/>
                  </a:lnTo>
                  <a:lnTo>
                    <a:pt x="970" y="1638"/>
                  </a:lnTo>
                  <a:lnTo>
                    <a:pt x="857" y="1544"/>
                  </a:lnTo>
                  <a:lnTo>
                    <a:pt x="693" y="1414"/>
                  </a:lnTo>
                  <a:lnTo>
                    <a:pt x="509" y="1289"/>
                  </a:lnTo>
                  <a:lnTo>
                    <a:pt x="332" y="1165"/>
                  </a:lnTo>
                  <a:lnTo>
                    <a:pt x="241" y="1094"/>
                  </a:lnTo>
                  <a:lnTo>
                    <a:pt x="76" y="977"/>
                  </a:lnTo>
                  <a:lnTo>
                    <a:pt x="0" y="913"/>
                  </a:lnTo>
                  <a:lnTo>
                    <a:pt x="16" y="666"/>
                  </a:lnTo>
                  <a:lnTo>
                    <a:pt x="19" y="448"/>
                  </a:lnTo>
                  <a:lnTo>
                    <a:pt x="27" y="373"/>
                  </a:lnTo>
                  <a:lnTo>
                    <a:pt x="46" y="256"/>
                  </a:lnTo>
                  <a:close/>
                </a:path>
              </a:pathLst>
            </a:custGeom>
            <a:solidFill>
              <a:srgbClr val="996633"/>
            </a:solidFill>
            <a:ln w="9525">
              <a:noFill/>
              <a:round/>
              <a:headEnd/>
              <a:tailEnd/>
            </a:ln>
          </p:spPr>
          <p:txBody>
            <a:bodyPr/>
            <a:lstStyle/>
            <a:p>
              <a:endParaRPr lang="en-US"/>
            </a:p>
          </p:txBody>
        </p:sp>
        <p:sp>
          <p:nvSpPr>
            <p:cNvPr id="5127" name="Freeform 7"/>
            <p:cNvSpPr>
              <a:spLocks/>
            </p:cNvSpPr>
            <p:nvPr/>
          </p:nvSpPr>
          <p:spPr bwMode="auto">
            <a:xfrm>
              <a:off x="3957" y="1394"/>
              <a:ext cx="792" cy="499"/>
            </a:xfrm>
            <a:custGeom>
              <a:avLst/>
              <a:gdLst/>
              <a:ahLst/>
              <a:cxnLst>
                <a:cxn ang="0">
                  <a:pos x="0" y="0"/>
                </a:cxn>
                <a:cxn ang="0">
                  <a:pos x="158" y="91"/>
                </a:cxn>
                <a:cxn ang="0">
                  <a:pos x="299" y="179"/>
                </a:cxn>
                <a:cxn ang="0">
                  <a:pos x="483" y="288"/>
                </a:cxn>
                <a:cxn ang="0">
                  <a:pos x="679" y="401"/>
                </a:cxn>
                <a:cxn ang="0">
                  <a:pos x="792" y="473"/>
                </a:cxn>
                <a:cxn ang="0">
                  <a:pos x="781" y="499"/>
                </a:cxn>
                <a:cxn ang="0">
                  <a:pos x="751" y="495"/>
                </a:cxn>
                <a:cxn ang="0">
                  <a:pos x="630" y="409"/>
                </a:cxn>
                <a:cxn ang="0">
                  <a:pos x="438" y="299"/>
                </a:cxn>
                <a:cxn ang="0">
                  <a:pos x="241" y="171"/>
                </a:cxn>
                <a:cxn ang="0">
                  <a:pos x="67" y="64"/>
                </a:cxn>
                <a:cxn ang="0">
                  <a:pos x="56" y="68"/>
                </a:cxn>
                <a:cxn ang="0">
                  <a:pos x="0" y="0"/>
                </a:cxn>
              </a:cxnLst>
              <a:rect l="0" t="0" r="r" b="b"/>
              <a:pathLst>
                <a:path w="792" h="499">
                  <a:moveTo>
                    <a:pt x="0" y="0"/>
                  </a:moveTo>
                  <a:lnTo>
                    <a:pt x="158" y="91"/>
                  </a:lnTo>
                  <a:lnTo>
                    <a:pt x="299" y="179"/>
                  </a:lnTo>
                  <a:lnTo>
                    <a:pt x="483" y="288"/>
                  </a:lnTo>
                  <a:lnTo>
                    <a:pt x="679" y="401"/>
                  </a:lnTo>
                  <a:lnTo>
                    <a:pt x="792" y="473"/>
                  </a:lnTo>
                  <a:lnTo>
                    <a:pt x="781" y="499"/>
                  </a:lnTo>
                  <a:lnTo>
                    <a:pt x="751" y="495"/>
                  </a:lnTo>
                  <a:lnTo>
                    <a:pt x="630" y="409"/>
                  </a:lnTo>
                  <a:lnTo>
                    <a:pt x="438" y="299"/>
                  </a:lnTo>
                  <a:lnTo>
                    <a:pt x="241" y="171"/>
                  </a:lnTo>
                  <a:lnTo>
                    <a:pt x="67" y="64"/>
                  </a:lnTo>
                  <a:lnTo>
                    <a:pt x="56" y="68"/>
                  </a:lnTo>
                  <a:lnTo>
                    <a:pt x="0" y="0"/>
                  </a:lnTo>
                  <a:close/>
                </a:path>
              </a:pathLst>
            </a:custGeom>
            <a:solidFill>
              <a:srgbClr val="663300"/>
            </a:solidFill>
            <a:ln w="9525">
              <a:noFill/>
              <a:round/>
              <a:headEnd/>
              <a:tailEnd/>
            </a:ln>
          </p:spPr>
          <p:txBody>
            <a:bodyPr/>
            <a:lstStyle/>
            <a:p>
              <a:endParaRPr lang="en-US"/>
            </a:p>
          </p:txBody>
        </p:sp>
        <p:sp>
          <p:nvSpPr>
            <p:cNvPr id="5128" name="Freeform 8"/>
            <p:cNvSpPr>
              <a:spLocks/>
            </p:cNvSpPr>
            <p:nvPr/>
          </p:nvSpPr>
          <p:spPr bwMode="auto">
            <a:xfrm>
              <a:off x="4819" y="1622"/>
              <a:ext cx="591" cy="230"/>
            </a:xfrm>
            <a:custGeom>
              <a:avLst/>
              <a:gdLst/>
              <a:ahLst/>
              <a:cxnLst>
                <a:cxn ang="0">
                  <a:pos x="7" y="196"/>
                </a:cxn>
                <a:cxn ang="0">
                  <a:pos x="237" y="113"/>
                </a:cxn>
                <a:cxn ang="0">
                  <a:pos x="421" y="49"/>
                </a:cxn>
                <a:cxn ang="0">
                  <a:pos x="591" y="0"/>
                </a:cxn>
                <a:cxn ang="0">
                  <a:pos x="583" y="22"/>
                </a:cxn>
                <a:cxn ang="0">
                  <a:pos x="497" y="60"/>
                </a:cxn>
                <a:cxn ang="0">
                  <a:pos x="482" y="56"/>
                </a:cxn>
                <a:cxn ang="0">
                  <a:pos x="218" y="150"/>
                </a:cxn>
                <a:cxn ang="0">
                  <a:pos x="207" y="150"/>
                </a:cxn>
                <a:cxn ang="0">
                  <a:pos x="22" y="230"/>
                </a:cxn>
                <a:cxn ang="0">
                  <a:pos x="0" y="211"/>
                </a:cxn>
                <a:cxn ang="0">
                  <a:pos x="7" y="196"/>
                </a:cxn>
              </a:cxnLst>
              <a:rect l="0" t="0" r="r" b="b"/>
              <a:pathLst>
                <a:path w="591" h="230">
                  <a:moveTo>
                    <a:pt x="7" y="196"/>
                  </a:moveTo>
                  <a:lnTo>
                    <a:pt x="237" y="113"/>
                  </a:lnTo>
                  <a:lnTo>
                    <a:pt x="421" y="49"/>
                  </a:lnTo>
                  <a:lnTo>
                    <a:pt x="591" y="0"/>
                  </a:lnTo>
                  <a:lnTo>
                    <a:pt x="583" y="22"/>
                  </a:lnTo>
                  <a:lnTo>
                    <a:pt x="497" y="60"/>
                  </a:lnTo>
                  <a:lnTo>
                    <a:pt x="482" y="56"/>
                  </a:lnTo>
                  <a:lnTo>
                    <a:pt x="218" y="150"/>
                  </a:lnTo>
                  <a:lnTo>
                    <a:pt x="207" y="150"/>
                  </a:lnTo>
                  <a:lnTo>
                    <a:pt x="22" y="230"/>
                  </a:lnTo>
                  <a:lnTo>
                    <a:pt x="0" y="211"/>
                  </a:lnTo>
                  <a:lnTo>
                    <a:pt x="7" y="196"/>
                  </a:lnTo>
                  <a:close/>
                </a:path>
              </a:pathLst>
            </a:custGeom>
            <a:solidFill>
              <a:srgbClr val="663300"/>
            </a:solidFill>
            <a:ln w="9525">
              <a:noFill/>
              <a:round/>
              <a:headEnd/>
              <a:tailEnd/>
            </a:ln>
          </p:spPr>
          <p:txBody>
            <a:bodyPr/>
            <a:lstStyle/>
            <a:p>
              <a:endParaRPr lang="en-US"/>
            </a:p>
          </p:txBody>
        </p:sp>
        <p:sp>
          <p:nvSpPr>
            <p:cNvPr id="5129" name="Freeform 9"/>
            <p:cNvSpPr>
              <a:spLocks/>
            </p:cNvSpPr>
            <p:nvPr/>
          </p:nvSpPr>
          <p:spPr bwMode="auto">
            <a:xfrm>
              <a:off x="4851" y="1946"/>
              <a:ext cx="211" cy="224"/>
            </a:xfrm>
            <a:custGeom>
              <a:avLst/>
              <a:gdLst/>
              <a:ahLst/>
              <a:cxnLst>
                <a:cxn ang="0">
                  <a:pos x="0" y="0"/>
                </a:cxn>
                <a:cxn ang="0">
                  <a:pos x="90" y="69"/>
                </a:cxn>
                <a:cxn ang="0">
                  <a:pos x="177" y="163"/>
                </a:cxn>
                <a:cxn ang="0">
                  <a:pos x="211" y="201"/>
                </a:cxn>
                <a:cxn ang="0">
                  <a:pos x="196" y="224"/>
                </a:cxn>
                <a:cxn ang="0">
                  <a:pos x="105" y="137"/>
                </a:cxn>
                <a:cxn ang="0">
                  <a:pos x="4" y="13"/>
                </a:cxn>
                <a:cxn ang="0">
                  <a:pos x="0" y="0"/>
                </a:cxn>
              </a:cxnLst>
              <a:rect l="0" t="0" r="r" b="b"/>
              <a:pathLst>
                <a:path w="211" h="224">
                  <a:moveTo>
                    <a:pt x="0" y="0"/>
                  </a:moveTo>
                  <a:lnTo>
                    <a:pt x="90" y="69"/>
                  </a:lnTo>
                  <a:lnTo>
                    <a:pt x="177" y="163"/>
                  </a:lnTo>
                  <a:lnTo>
                    <a:pt x="211" y="201"/>
                  </a:lnTo>
                  <a:lnTo>
                    <a:pt x="196" y="224"/>
                  </a:lnTo>
                  <a:lnTo>
                    <a:pt x="105" y="137"/>
                  </a:lnTo>
                  <a:lnTo>
                    <a:pt x="4" y="13"/>
                  </a:lnTo>
                  <a:lnTo>
                    <a:pt x="0" y="0"/>
                  </a:lnTo>
                  <a:close/>
                </a:path>
              </a:pathLst>
            </a:custGeom>
            <a:solidFill>
              <a:srgbClr val="663300"/>
            </a:solidFill>
            <a:ln w="9525">
              <a:noFill/>
              <a:round/>
              <a:headEnd/>
              <a:tailEnd/>
            </a:ln>
          </p:spPr>
          <p:txBody>
            <a:bodyPr/>
            <a:lstStyle/>
            <a:p>
              <a:endParaRPr lang="en-US"/>
            </a:p>
          </p:txBody>
        </p:sp>
        <p:sp>
          <p:nvSpPr>
            <p:cNvPr id="5130" name="Freeform 10"/>
            <p:cNvSpPr>
              <a:spLocks/>
            </p:cNvSpPr>
            <p:nvPr/>
          </p:nvSpPr>
          <p:spPr bwMode="auto">
            <a:xfrm>
              <a:off x="5203" y="1806"/>
              <a:ext cx="188" cy="362"/>
            </a:xfrm>
            <a:custGeom>
              <a:avLst/>
              <a:gdLst/>
              <a:ahLst/>
              <a:cxnLst>
                <a:cxn ang="0">
                  <a:pos x="64" y="200"/>
                </a:cxn>
                <a:cxn ang="0">
                  <a:pos x="11" y="283"/>
                </a:cxn>
                <a:cxn ang="0">
                  <a:pos x="0" y="271"/>
                </a:cxn>
                <a:cxn ang="0">
                  <a:pos x="7" y="237"/>
                </a:cxn>
                <a:cxn ang="0">
                  <a:pos x="60" y="155"/>
                </a:cxn>
                <a:cxn ang="0">
                  <a:pos x="120" y="79"/>
                </a:cxn>
                <a:cxn ang="0">
                  <a:pos x="173" y="0"/>
                </a:cxn>
                <a:cxn ang="0">
                  <a:pos x="181" y="23"/>
                </a:cxn>
                <a:cxn ang="0">
                  <a:pos x="139" y="94"/>
                </a:cxn>
                <a:cxn ang="0">
                  <a:pos x="83" y="170"/>
                </a:cxn>
                <a:cxn ang="0">
                  <a:pos x="128" y="230"/>
                </a:cxn>
                <a:cxn ang="0">
                  <a:pos x="169" y="301"/>
                </a:cxn>
                <a:cxn ang="0">
                  <a:pos x="188" y="362"/>
                </a:cxn>
                <a:cxn ang="0">
                  <a:pos x="132" y="286"/>
                </a:cxn>
                <a:cxn ang="0">
                  <a:pos x="90" y="222"/>
                </a:cxn>
                <a:cxn ang="0">
                  <a:pos x="64" y="200"/>
                </a:cxn>
              </a:cxnLst>
              <a:rect l="0" t="0" r="r" b="b"/>
              <a:pathLst>
                <a:path w="188" h="362">
                  <a:moveTo>
                    <a:pt x="64" y="200"/>
                  </a:moveTo>
                  <a:lnTo>
                    <a:pt x="11" y="283"/>
                  </a:lnTo>
                  <a:lnTo>
                    <a:pt x="0" y="271"/>
                  </a:lnTo>
                  <a:lnTo>
                    <a:pt x="7" y="237"/>
                  </a:lnTo>
                  <a:lnTo>
                    <a:pt x="60" y="155"/>
                  </a:lnTo>
                  <a:lnTo>
                    <a:pt x="120" y="79"/>
                  </a:lnTo>
                  <a:lnTo>
                    <a:pt x="173" y="0"/>
                  </a:lnTo>
                  <a:lnTo>
                    <a:pt x="181" y="23"/>
                  </a:lnTo>
                  <a:lnTo>
                    <a:pt x="139" y="94"/>
                  </a:lnTo>
                  <a:lnTo>
                    <a:pt x="83" y="170"/>
                  </a:lnTo>
                  <a:lnTo>
                    <a:pt x="128" y="230"/>
                  </a:lnTo>
                  <a:lnTo>
                    <a:pt x="169" y="301"/>
                  </a:lnTo>
                  <a:lnTo>
                    <a:pt x="188" y="362"/>
                  </a:lnTo>
                  <a:lnTo>
                    <a:pt x="132" y="286"/>
                  </a:lnTo>
                  <a:lnTo>
                    <a:pt x="90" y="222"/>
                  </a:lnTo>
                  <a:lnTo>
                    <a:pt x="64" y="200"/>
                  </a:lnTo>
                  <a:close/>
                </a:path>
              </a:pathLst>
            </a:custGeom>
            <a:solidFill>
              <a:srgbClr val="663300"/>
            </a:solidFill>
            <a:ln w="9525">
              <a:noFill/>
              <a:round/>
              <a:headEnd/>
              <a:tailEnd/>
            </a:ln>
          </p:spPr>
          <p:txBody>
            <a:bodyPr/>
            <a:lstStyle/>
            <a:p>
              <a:endParaRPr lang="en-US"/>
            </a:p>
          </p:txBody>
        </p:sp>
        <p:sp>
          <p:nvSpPr>
            <p:cNvPr id="5131" name="Freeform 11"/>
            <p:cNvSpPr>
              <a:spLocks/>
            </p:cNvSpPr>
            <p:nvPr/>
          </p:nvSpPr>
          <p:spPr bwMode="auto">
            <a:xfrm>
              <a:off x="4836" y="2113"/>
              <a:ext cx="132" cy="301"/>
            </a:xfrm>
            <a:custGeom>
              <a:avLst/>
              <a:gdLst/>
              <a:ahLst/>
              <a:cxnLst>
                <a:cxn ang="0">
                  <a:pos x="116" y="0"/>
                </a:cxn>
                <a:cxn ang="0">
                  <a:pos x="132" y="19"/>
                </a:cxn>
                <a:cxn ang="0">
                  <a:pos x="64" y="166"/>
                </a:cxn>
                <a:cxn ang="0">
                  <a:pos x="19" y="301"/>
                </a:cxn>
                <a:cxn ang="0">
                  <a:pos x="0" y="301"/>
                </a:cxn>
                <a:cxn ang="0">
                  <a:pos x="0" y="279"/>
                </a:cxn>
                <a:cxn ang="0">
                  <a:pos x="45" y="151"/>
                </a:cxn>
                <a:cxn ang="0">
                  <a:pos x="98" y="49"/>
                </a:cxn>
                <a:cxn ang="0">
                  <a:pos x="116" y="0"/>
                </a:cxn>
              </a:cxnLst>
              <a:rect l="0" t="0" r="r" b="b"/>
              <a:pathLst>
                <a:path w="132" h="301">
                  <a:moveTo>
                    <a:pt x="116" y="0"/>
                  </a:moveTo>
                  <a:lnTo>
                    <a:pt x="132" y="19"/>
                  </a:lnTo>
                  <a:lnTo>
                    <a:pt x="64" y="166"/>
                  </a:lnTo>
                  <a:lnTo>
                    <a:pt x="19" y="301"/>
                  </a:lnTo>
                  <a:lnTo>
                    <a:pt x="0" y="301"/>
                  </a:lnTo>
                  <a:lnTo>
                    <a:pt x="0" y="279"/>
                  </a:lnTo>
                  <a:lnTo>
                    <a:pt x="45" y="151"/>
                  </a:lnTo>
                  <a:lnTo>
                    <a:pt x="98" y="49"/>
                  </a:lnTo>
                  <a:lnTo>
                    <a:pt x="116" y="0"/>
                  </a:lnTo>
                  <a:close/>
                </a:path>
              </a:pathLst>
            </a:custGeom>
            <a:solidFill>
              <a:srgbClr val="663300"/>
            </a:solidFill>
            <a:ln w="9525">
              <a:noFill/>
              <a:round/>
              <a:headEnd/>
              <a:tailEnd/>
            </a:ln>
          </p:spPr>
          <p:txBody>
            <a:bodyPr/>
            <a:lstStyle/>
            <a:p>
              <a:endParaRPr lang="en-US"/>
            </a:p>
          </p:txBody>
        </p:sp>
        <p:sp>
          <p:nvSpPr>
            <p:cNvPr id="5132" name="Freeform 12"/>
            <p:cNvSpPr>
              <a:spLocks/>
            </p:cNvSpPr>
            <p:nvPr/>
          </p:nvSpPr>
          <p:spPr bwMode="auto">
            <a:xfrm>
              <a:off x="4712" y="1946"/>
              <a:ext cx="56" cy="544"/>
            </a:xfrm>
            <a:custGeom>
              <a:avLst/>
              <a:gdLst/>
              <a:ahLst/>
              <a:cxnLst>
                <a:cxn ang="0">
                  <a:pos x="41" y="0"/>
                </a:cxn>
                <a:cxn ang="0">
                  <a:pos x="56" y="11"/>
                </a:cxn>
                <a:cxn ang="0">
                  <a:pos x="41" y="124"/>
                </a:cxn>
                <a:cxn ang="0">
                  <a:pos x="41" y="135"/>
                </a:cxn>
                <a:cxn ang="0">
                  <a:pos x="30" y="337"/>
                </a:cxn>
                <a:cxn ang="0">
                  <a:pos x="33" y="525"/>
                </a:cxn>
                <a:cxn ang="0">
                  <a:pos x="22" y="544"/>
                </a:cxn>
                <a:cxn ang="0">
                  <a:pos x="0" y="532"/>
                </a:cxn>
                <a:cxn ang="0">
                  <a:pos x="0" y="412"/>
                </a:cxn>
                <a:cxn ang="0">
                  <a:pos x="11" y="205"/>
                </a:cxn>
                <a:cxn ang="0">
                  <a:pos x="22" y="49"/>
                </a:cxn>
                <a:cxn ang="0">
                  <a:pos x="41" y="0"/>
                </a:cxn>
              </a:cxnLst>
              <a:rect l="0" t="0" r="r" b="b"/>
              <a:pathLst>
                <a:path w="56" h="544">
                  <a:moveTo>
                    <a:pt x="41" y="0"/>
                  </a:moveTo>
                  <a:lnTo>
                    <a:pt x="56" y="11"/>
                  </a:lnTo>
                  <a:lnTo>
                    <a:pt x="41" y="124"/>
                  </a:lnTo>
                  <a:lnTo>
                    <a:pt x="41" y="135"/>
                  </a:lnTo>
                  <a:lnTo>
                    <a:pt x="30" y="337"/>
                  </a:lnTo>
                  <a:lnTo>
                    <a:pt x="33" y="525"/>
                  </a:lnTo>
                  <a:lnTo>
                    <a:pt x="22" y="544"/>
                  </a:lnTo>
                  <a:lnTo>
                    <a:pt x="0" y="532"/>
                  </a:lnTo>
                  <a:lnTo>
                    <a:pt x="0" y="412"/>
                  </a:lnTo>
                  <a:lnTo>
                    <a:pt x="11" y="205"/>
                  </a:lnTo>
                  <a:lnTo>
                    <a:pt x="22" y="49"/>
                  </a:lnTo>
                  <a:lnTo>
                    <a:pt x="41" y="0"/>
                  </a:lnTo>
                  <a:close/>
                </a:path>
              </a:pathLst>
            </a:custGeom>
            <a:solidFill>
              <a:srgbClr val="663300"/>
            </a:solidFill>
            <a:ln w="9525">
              <a:noFill/>
              <a:round/>
              <a:headEnd/>
              <a:tailEnd/>
            </a:ln>
          </p:spPr>
          <p:txBody>
            <a:bodyPr/>
            <a:lstStyle/>
            <a:p>
              <a:endParaRPr lang="en-US"/>
            </a:p>
          </p:txBody>
        </p:sp>
        <p:sp>
          <p:nvSpPr>
            <p:cNvPr id="5133" name="Freeform 13"/>
            <p:cNvSpPr>
              <a:spLocks/>
            </p:cNvSpPr>
            <p:nvPr/>
          </p:nvSpPr>
          <p:spPr bwMode="auto">
            <a:xfrm>
              <a:off x="3753" y="924"/>
              <a:ext cx="1781" cy="1716"/>
            </a:xfrm>
            <a:custGeom>
              <a:avLst/>
              <a:gdLst/>
              <a:ahLst/>
              <a:cxnLst>
                <a:cxn ang="0">
                  <a:pos x="53" y="380"/>
                </a:cxn>
                <a:cxn ang="0">
                  <a:pos x="42" y="677"/>
                </a:cxn>
                <a:cxn ang="0">
                  <a:pos x="83" y="973"/>
                </a:cxn>
                <a:cxn ang="0">
                  <a:pos x="313" y="1135"/>
                </a:cxn>
                <a:cxn ang="0">
                  <a:pos x="511" y="1289"/>
                </a:cxn>
                <a:cxn ang="0">
                  <a:pos x="789" y="1477"/>
                </a:cxn>
                <a:cxn ang="0">
                  <a:pos x="989" y="1637"/>
                </a:cxn>
                <a:cxn ang="0">
                  <a:pos x="1053" y="1660"/>
                </a:cxn>
                <a:cxn ang="0">
                  <a:pos x="1256" y="1545"/>
                </a:cxn>
                <a:cxn ang="0">
                  <a:pos x="1408" y="1473"/>
                </a:cxn>
                <a:cxn ang="0">
                  <a:pos x="1567" y="1436"/>
                </a:cxn>
                <a:cxn ang="0">
                  <a:pos x="1698" y="1379"/>
                </a:cxn>
                <a:cxn ang="0">
                  <a:pos x="1706" y="1202"/>
                </a:cxn>
                <a:cxn ang="0">
                  <a:pos x="1695" y="943"/>
                </a:cxn>
                <a:cxn ang="0">
                  <a:pos x="1698" y="736"/>
                </a:cxn>
                <a:cxn ang="0">
                  <a:pos x="1721" y="628"/>
                </a:cxn>
                <a:cxn ang="0">
                  <a:pos x="1294" y="425"/>
                </a:cxn>
                <a:cxn ang="0">
                  <a:pos x="966" y="233"/>
                </a:cxn>
                <a:cxn ang="0">
                  <a:pos x="691" y="52"/>
                </a:cxn>
                <a:cxn ang="0">
                  <a:pos x="627" y="60"/>
                </a:cxn>
                <a:cxn ang="0">
                  <a:pos x="450" y="128"/>
                </a:cxn>
                <a:cxn ang="0">
                  <a:pos x="275" y="199"/>
                </a:cxn>
                <a:cxn ang="0">
                  <a:pos x="264" y="161"/>
                </a:cxn>
                <a:cxn ang="0">
                  <a:pos x="484" y="86"/>
                </a:cxn>
                <a:cxn ang="0">
                  <a:pos x="661" y="0"/>
                </a:cxn>
                <a:cxn ang="0">
                  <a:pos x="744" y="37"/>
                </a:cxn>
                <a:cxn ang="0">
                  <a:pos x="1007" y="222"/>
                </a:cxn>
                <a:cxn ang="0">
                  <a:pos x="1309" y="399"/>
                </a:cxn>
                <a:cxn ang="0">
                  <a:pos x="1631" y="538"/>
                </a:cxn>
                <a:cxn ang="0">
                  <a:pos x="1781" y="628"/>
                </a:cxn>
                <a:cxn ang="0">
                  <a:pos x="1743" y="720"/>
                </a:cxn>
                <a:cxn ang="0">
                  <a:pos x="1721" y="1048"/>
                </a:cxn>
                <a:cxn ang="0">
                  <a:pos x="1740" y="1357"/>
                </a:cxn>
                <a:cxn ang="0">
                  <a:pos x="1717" y="1421"/>
                </a:cxn>
                <a:cxn ang="0">
                  <a:pos x="1487" y="1496"/>
                </a:cxn>
                <a:cxn ang="0">
                  <a:pos x="1271" y="1560"/>
                </a:cxn>
                <a:cxn ang="0">
                  <a:pos x="1041" y="1705"/>
                </a:cxn>
                <a:cxn ang="0">
                  <a:pos x="974" y="1686"/>
                </a:cxn>
                <a:cxn ang="0">
                  <a:pos x="815" y="1530"/>
                </a:cxn>
                <a:cxn ang="0">
                  <a:pos x="593" y="1387"/>
                </a:cxn>
                <a:cxn ang="0">
                  <a:pos x="392" y="1236"/>
                </a:cxn>
                <a:cxn ang="0">
                  <a:pos x="226" y="1116"/>
                </a:cxn>
                <a:cxn ang="0">
                  <a:pos x="23" y="969"/>
                </a:cxn>
                <a:cxn ang="0">
                  <a:pos x="12" y="871"/>
                </a:cxn>
                <a:cxn ang="0">
                  <a:pos x="15" y="489"/>
                </a:cxn>
              </a:cxnLst>
              <a:rect l="0" t="0" r="r" b="b"/>
              <a:pathLst>
                <a:path w="1781" h="1716">
                  <a:moveTo>
                    <a:pt x="38" y="369"/>
                  </a:moveTo>
                  <a:lnTo>
                    <a:pt x="53" y="380"/>
                  </a:lnTo>
                  <a:lnTo>
                    <a:pt x="46" y="666"/>
                  </a:lnTo>
                  <a:lnTo>
                    <a:pt x="42" y="677"/>
                  </a:lnTo>
                  <a:lnTo>
                    <a:pt x="53" y="943"/>
                  </a:lnTo>
                  <a:lnTo>
                    <a:pt x="83" y="973"/>
                  </a:lnTo>
                  <a:lnTo>
                    <a:pt x="189" y="1059"/>
                  </a:lnTo>
                  <a:lnTo>
                    <a:pt x="313" y="1135"/>
                  </a:lnTo>
                  <a:lnTo>
                    <a:pt x="392" y="1199"/>
                  </a:lnTo>
                  <a:lnTo>
                    <a:pt x="511" y="1289"/>
                  </a:lnTo>
                  <a:lnTo>
                    <a:pt x="623" y="1368"/>
                  </a:lnTo>
                  <a:lnTo>
                    <a:pt x="789" y="1477"/>
                  </a:lnTo>
                  <a:lnTo>
                    <a:pt x="928" y="1577"/>
                  </a:lnTo>
                  <a:lnTo>
                    <a:pt x="989" y="1637"/>
                  </a:lnTo>
                  <a:lnTo>
                    <a:pt x="1019" y="1663"/>
                  </a:lnTo>
                  <a:lnTo>
                    <a:pt x="1053" y="1660"/>
                  </a:lnTo>
                  <a:lnTo>
                    <a:pt x="1132" y="1611"/>
                  </a:lnTo>
                  <a:lnTo>
                    <a:pt x="1256" y="1545"/>
                  </a:lnTo>
                  <a:lnTo>
                    <a:pt x="1337" y="1496"/>
                  </a:lnTo>
                  <a:lnTo>
                    <a:pt x="1408" y="1473"/>
                  </a:lnTo>
                  <a:lnTo>
                    <a:pt x="1510" y="1455"/>
                  </a:lnTo>
                  <a:lnTo>
                    <a:pt x="1567" y="1436"/>
                  </a:lnTo>
                  <a:lnTo>
                    <a:pt x="1653" y="1406"/>
                  </a:lnTo>
                  <a:lnTo>
                    <a:pt x="1698" y="1379"/>
                  </a:lnTo>
                  <a:lnTo>
                    <a:pt x="1713" y="1289"/>
                  </a:lnTo>
                  <a:lnTo>
                    <a:pt x="1706" y="1202"/>
                  </a:lnTo>
                  <a:lnTo>
                    <a:pt x="1695" y="1071"/>
                  </a:lnTo>
                  <a:lnTo>
                    <a:pt x="1695" y="943"/>
                  </a:lnTo>
                  <a:lnTo>
                    <a:pt x="1698" y="833"/>
                  </a:lnTo>
                  <a:lnTo>
                    <a:pt x="1698" y="736"/>
                  </a:lnTo>
                  <a:lnTo>
                    <a:pt x="1721" y="670"/>
                  </a:lnTo>
                  <a:lnTo>
                    <a:pt x="1721" y="628"/>
                  </a:lnTo>
                  <a:lnTo>
                    <a:pt x="1698" y="602"/>
                  </a:lnTo>
                  <a:lnTo>
                    <a:pt x="1294" y="425"/>
                  </a:lnTo>
                  <a:lnTo>
                    <a:pt x="1151" y="350"/>
                  </a:lnTo>
                  <a:lnTo>
                    <a:pt x="966" y="233"/>
                  </a:lnTo>
                  <a:lnTo>
                    <a:pt x="812" y="131"/>
                  </a:lnTo>
                  <a:lnTo>
                    <a:pt x="691" y="52"/>
                  </a:lnTo>
                  <a:lnTo>
                    <a:pt x="669" y="45"/>
                  </a:lnTo>
                  <a:lnTo>
                    <a:pt x="627" y="60"/>
                  </a:lnTo>
                  <a:lnTo>
                    <a:pt x="541" y="94"/>
                  </a:lnTo>
                  <a:lnTo>
                    <a:pt x="450" y="128"/>
                  </a:lnTo>
                  <a:lnTo>
                    <a:pt x="366" y="150"/>
                  </a:lnTo>
                  <a:lnTo>
                    <a:pt x="275" y="199"/>
                  </a:lnTo>
                  <a:lnTo>
                    <a:pt x="260" y="184"/>
                  </a:lnTo>
                  <a:lnTo>
                    <a:pt x="264" y="161"/>
                  </a:lnTo>
                  <a:lnTo>
                    <a:pt x="373" y="120"/>
                  </a:lnTo>
                  <a:lnTo>
                    <a:pt x="484" y="86"/>
                  </a:lnTo>
                  <a:lnTo>
                    <a:pt x="575" y="49"/>
                  </a:lnTo>
                  <a:lnTo>
                    <a:pt x="661" y="0"/>
                  </a:lnTo>
                  <a:lnTo>
                    <a:pt x="691" y="3"/>
                  </a:lnTo>
                  <a:lnTo>
                    <a:pt x="744" y="37"/>
                  </a:lnTo>
                  <a:lnTo>
                    <a:pt x="868" y="135"/>
                  </a:lnTo>
                  <a:lnTo>
                    <a:pt x="1007" y="222"/>
                  </a:lnTo>
                  <a:lnTo>
                    <a:pt x="1169" y="331"/>
                  </a:lnTo>
                  <a:lnTo>
                    <a:pt x="1309" y="399"/>
                  </a:lnTo>
                  <a:lnTo>
                    <a:pt x="1457" y="459"/>
                  </a:lnTo>
                  <a:lnTo>
                    <a:pt x="1631" y="538"/>
                  </a:lnTo>
                  <a:lnTo>
                    <a:pt x="1770" y="606"/>
                  </a:lnTo>
                  <a:lnTo>
                    <a:pt x="1781" y="628"/>
                  </a:lnTo>
                  <a:lnTo>
                    <a:pt x="1777" y="640"/>
                  </a:lnTo>
                  <a:lnTo>
                    <a:pt x="1743" y="720"/>
                  </a:lnTo>
                  <a:lnTo>
                    <a:pt x="1728" y="860"/>
                  </a:lnTo>
                  <a:lnTo>
                    <a:pt x="1721" y="1048"/>
                  </a:lnTo>
                  <a:lnTo>
                    <a:pt x="1743" y="1229"/>
                  </a:lnTo>
                  <a:lnTo>
                    <a:pt x="1740" y="1357"/>
                  </a:lnTo>
                  <a:lnTo>
                    <a:pt x="1732" y="1409"/>
                  </a:lnTo>
                  <a:lnTo>
                    <a:pt x="1717" y="1421"/>
                  </a:lnTo>
                  <a:lnTo>
                    <a:pt x="1615" y="1458"/>
                  </a:lnTo>
                  <a:lnTo>
                    <a:pt x="1487" y="1496"/>
                  </a:lnTo>
                  <a:lnTo>
                    <a:pt x="1359" y="1522"/>
                  </a:lnTo>
                  <a:lnTo>
                    <a:pt x="1271" y="1560"/>
                  </a:lnTo>
                  <a:lnTo>
                    <a:pt x="1135" y="1648"/>
                  </a:lnTo>
                  <a:lnTo>
                    <a:pt x="1041" y="1705"/>
                  </a:lnTo>
                  <a:lnTo>
                    <a:pt x="1007" y="1716"/>
                  </a:lnTo>
                  <a:lnTo>
                    <a:pt x="974" y="1686"/>
                  </a:lnTo>
                  <a:lnTo>
                    <a:pt x="910" y="1611"/>
                  </a:lnTo>
                  <a:lnTo>
                    <a:pt x="815" y="1530"/>
                  </a:lnTo>
                  <a:lnTo>
                    <a:pt x="699" y="1451"/>
                  </a:lnTo>
                  <a:lnTo>
                    <a:pt x="593" y="1387"/>
                  </a:lnTo>
                  <a:lnTo>
                    <a:pt x="492" y="1308"/>
                  </a:lnTo>
                  <a:lnTo>
                    <a:pt x="392" y="1236"/>
                  </a:lnTo>
                  <a:lnTo>
                    <a:pt x="313" y="1168"/>
                  </a:lnTo>
                  <a:lnTo>
                    <a:pt x="226" y="1116"/>
                  </a:lnTo>
                  <a:lnTo>
                    <a:pt x="106" y="1037"/>
                  </a:lnTo>
                  <a:lnTo>
                    <a:pt x="23" y="969"/>
                  </a:lnTo>
                  <a:lnTo>
                    <a:pt x="0" y="943"/>
                  </a:lnTo>
                  <a:lnTo>
                    <a:pt x="12" y="871"/>
                  </a:lnTo>
                  <a:lnTo>
                    <a:pt x="19" y="655"/>
                  </a:lnTo>
                  <a:lnTo>
                    <a:pt x="15" y="489"/>
                  </a:lnTo>
                  <a:lnTo>
                    <a:pt x="38" y="369"/>
                  </a:lnTo>
                  <a:close/>
                </a:path>
              </a:pathLst>
            </a:custGeom>
            <a:solidFill>
              <a:srgbClr val="000000"/>
            </a:solidFill>
            <a:ln w="9525">
              <a:noFill/>
              <a:round/>
              <a:headEnd/>
              <a:tailEnd/>
            </a:ln>
          </p:spPr>
          <p:txBody>
            <a:bodyPr/>
            <a:lstStyle/>
            <a:p>
              <a:endParaRPr lang="en-US"/>
            </a:p>
          </p:txBody>
        </p:sp>
        <p:grpSp>
          <p:nvGrpSpPr>
            <p:cNvPr id="3" name="Group 34"/>
            <p:cNvGrpSpPr>
              <a:grpSpLocks/>
            </p:cNvGrpSpPr>
            <p:nvPr/>
          </p:nvGrpSpPr>
          <p:grpSpPr bwMode="auto">
            <a:xfrm>
              <a:off x="3023" y="151"/>
              <a:ext cx="1393" cy="1113"/>
              <a:chOff x="2976" y="192"/>
              <a:chExt cx="1393" cy="1094"/>
            </a:xfrm>
          </p:grpSpPr>
          <p:sp>
            <p:nvSpPr>
              <p:cNvPr id="5147" name="Freeform 27"/>
              <p:cNvSpPr>
                <a:spLocks/>
              </p:cNvSpPr>
              <p:nvPr/>
            </p:nvSpPr>
            <p:spPr bwMode="auto">
              <a:xfrm>
                <a:off x="3194" y="314"/>
                <a:ext cx="1051" cy="891"/>
              </a:xfrm>
              <a:custGeom>
                <a:avLst/>
                <a:gdLst/>
                <a:ahLst/>
                <a:cxnLst>
                  <a:cxn ang="0">
                    <a:pos x="985" y="710"/>
                  </a:cxn>
                  <a:cxn ang="0">
                    <a:pos x="804" y="584"/>
                  </a:cxn>
                  <a:cxn ang="0">
                    <a:pos x="638" y="471"/>
                  </a:cxn>
                  <a:cxn ang="0">
                    <a:pos x="512" y="371"/>
                  </a:cxn>
                  <a:cxn ang="0">
                    <a:pos x="341" y="213"/>
                  </a:cxn>
                  <a:cxn ang="0">
                    <a:pos x="198" y="89"/>
                  </a:cxn>
                  <a:cxn ang="0">
                    <a:pos x="87" y="0"/>
                  </a:cxn>
                  <a:cxn ang="0">
                    <a:pos x="93" y="109"/>
                  </a:cxn>
                  <a:cxn ang="0">
                    <a:pos x="61" y="147"/>
                  </a:cxn>
                  <a:cxn ang="0">
                    <a:pos x="0" y="196"/>
                  </a:cxn>
                  <a:cxn ang="0">
                    <a:pos x="93" y="262"/>
                  </a:cxn>
                  <a:cxn ang="0">
                    <a:pos x="174" y="311"/>
                  </a:cxn>
                  <a:cxn ang="0">
                    <a:pos x="273" y="420"/>
                  </a:cxn>
                  <a:cxn ang="0">
                    <a:pos x="396" y="520"/>
                  </a:cxn>
                  <a:cxn ang="0">
                    <a:pos x="533" y="621"/>
                  </a:cxn>
                  <a:cxn ang="0">
                    <a:pos x="640" y="700"/>
                  </a:cxn>
                  <a:cxn ang="0">
                    <a:pos x="753" y="770"/>
                  </a:cxn>
                  <a:cxn ang="0">
                    <a:pos x="913" y="872"/>
                  </a:cxn>
                  <a:cxn ang="0">
                    <a:pos x="958" y="891"/>
                  </a:cxn>
                  <a:cxn ang="0">
                    <a:pos x="958" y="817"/>
                  </a:cxn>
                  <a:cxn ang="0">
                    <a:pos x="1051" y="817"/>
                  </a:cxn>
                  <a:cxn ang="0">
                    <a:pos x="985" y="710"/>
                  </a:cxn>
                </a:cxnLst>
                <a:rect l="0" t="0" r="r" b="b"/>
                <a:pathLst>
                  <a:path w="1051" h="891">
                    <a:moveTo>
                      <a:pt x="985" y="710"/>
                    </a:moveTo>
                    <a:lnTo>
                      <a:pt x="804" y="584"/>
                    </a:lnTo>
                    <a:lnTo>
                      <a:pt x="638" y="471"/>
                    </a:lnTo>
                    <a:lnTo>
                      <a:pt x="512" y="371"/>
                    </a:lnTo>
                    <a:lnTo>
                      <a:pt x="341" y="213"/>
                    </a:lnTo>
                    <a:lnTo>
                      <a:pt x="198" y="89"/>
                    </a:lnTo>
                    <a:lnTo>
                      <a:pt x="87" y="0"/>
                    </a:lnTo>
                    <a:lnTo>
                      <a:pt x="93" y="109"/>
                    </a:lnTo>
                    <a:lnTo>
                      <a:pt x="61" y="147"/>
                    </a:lnTo>
                    <a:lnTo>
                      <a:pt x="0" y="196"/>
                    </a:lnTo>
                    <a:lnTo>
                      <a:pt x="93" y="262"/>
                    </a:lnTo>
                    <a:lnTo>
                      <a:pt x="174" y="311"/>
                    </a:lnTo>
                    <a:lnTo>
                      <a:pt x="273" y="420"/>
                    </a:lnTo>
                    <a:lnTo>
                      <a:pt x="396" y="520"/>
                    </a:lnTo>
                    <a:lnTo>
                      <a:pt x="533" y="621"/>
                    </a:lnTo>
                    <a:lnTo>
                      <a:pt x="640" y="700"/>
                    </a:lnTo>
                    <a:lnTo>
                      <a:pt x="753" y="770"/>
                    </a:lnTo>
                    <a:lnTo>
                      <a:pt x="913" y="872"/>
                    </a:lnTo>
                    <a:lnTo>
                      <a:pt x="958" y="891"/>
                    </a:lnTo>
                    <a:lnTo>
                      <a:pt x="958" y="817"/>
                    </a:lnTo>
                    <a:lnTo>
                      <a:pt x="1051" y="817"/>
                    </a:lnTo>
                    <a:lnTo>
                      <a:pt x="985" y="710"/>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5148" name="Freeform 28"/>
              <p:cNvSpPr>
                <a:spLocks/>
              </p:cNvSpPr>
              <p:nvPr/>
            </p:nvSpPr>
            <p:spPr bwMode="auto">
              <a:xfrm>
                <a:off x="4134" y="1039"/>
                <a:ext cx="192" cy="220"/>
              </a:xfrm>
              <a:custGeom>
                <a:avLst/>
                <a:gdLst/>
                <a:ahLst/>
                <a:cxnLst>
                  <a:cxn ang="0">
                    <a:pos x="192" y="207"/>
                  </a:cxn>
                  <a:cxn ang="0">
                    <a:pos x="45" y="0"/>
                  </a:cxn>
                  <a:cxn ang="0">
                    <a:pos x="39" y="56"/>
                  </a:cxn>
                  <a:cxn ang="0">
                    <a:pos x="3" y="83"/>
                  </a:cxn>
                  <a:cxn ang="0">
                    <a:pos x="0" y="162"/>
                  </a:cxn>
                  <a:cxn ang="0">
                    <a:pos x="167" y="220"/>
                  </a:cxn>
                  <a:cxn ang="0">
                    <a:pos x="192" y="207"/>
                  </a:cxn>
                </a:cxnLst>
                <a:rect l="0" t="0" r="r" b="b"/>
                <a:pathLst>
                  <a:path w="192" h="220">
                    <a:moveTo>
                      <a:pt x="192" y="207"/>
                    </a:moveTo>
                    <a:lnTo>
                      <a:pt x="45" y="0"/>
                    </a:lnTo>
                    <a:lnTo>
                      <a:pt x="39" y="56"/>
                    </a:lnTo>
                    <a:lnTo>
                      <a:pt x="3" y="83"/>
                    </a:lnTo>
                    <a:lnTo>
                      <a:pt x="0" y="162"/>
                    </a:lnTo>
                    <a:lnTo>
                      <a:pt x="167" y="220"/>
                    </a:lnTo>
                    <a:lnTo>
                      <a:pt x="192" y="207"/>
                    </a:lnTo>
                    <a:close/>
                  </a:path>
                </a:pathLst>
              </a:custGeom>
              <a:blipFill dpi="0" rotWithShape="0">
                <a:blip r:embed="rId3" cstate="print"/>
                <a:srcRect/>
                <a:tile tx="0" ty="0" sx="100000" sy="100000" flip="none" algn="tl"/>
              </a:blipFill>
              <a:ln w="9525">
                <a:noFill/>
                <a:round/>
                <a:headEnd/>
                <a:tailEnd/>
              </a:ln>
            </p:spPr>
            <p:txBody>
              <a:bodyPr/>
              <a:lstStyle/>
              <a:p>
                <a:endParaRPr lang="en-US"/>
              </a:p>
            </p:txBody>
          </p:sp>
          <p:sp>
            <p:nvSpPr>
              <p:cNvPr id="5149" name="Freeform 29"/>
              <p:cNvSpPr>
                <a:spLocks/>
              </p:cNvSpPr>
              <p:nvPr/>
            </p:nvSpPr>
            <p:spPr bwMode="auto">
              <a:xfrm>
                <a:off x="2985" y="213"/>
                <a:ext cx="322" cy="295"/>
              </a:xfrm>
              <a:custGeom>
                <a:avLst/>
                <a:gdLst/>
                <a:ahLst/>
                <a:cxnLst>
                  <a:cxn ang="0">
                    <a:pos x="224" y="295"/>
                  </a:cxn>
                  <a:cxn ang="0">
                    <a:pos x="298" y="254"/>
                  </a:cxn>
                  <a:cxn ang="0">
                    <a:pos x="320" y="209"/>
                  </a:cxn>
                  <a:cxn ang="0">
                    <a:pos x="322" y="116"/>
                  </a:cxn>
                  <a:cxn ang="0">
                    <a:pos x="185" y="17"/>
                  </a:cxn>
                  <a:cxn ang="0">
                    <a:pos x="108" y="0"/>
                  </a:cxn>
                  <a:cxn ang="0">
                    <a:pos x="47" y="35"/>
                  </a:cxn>
                  <a:cxn ang="0">
                    <a:pos x="0" y="107"/>
                  </a:cxn>
                  <a:cxn ang="0">
                    <a:pos x="0" y="165"/>
                  </a:cxn>
                  <a:cxn ang="0">
                    <a:pos x="12" y="210"/>
                  </a:cxn>
                  <a:cxn ang="0">
                    <a:pos x="106" y="250"/>
                  </a:cxn>
                  <a:cxn ang="0">
                    <a:pos x="224" y="295"/>
                  </a:cxn>
                </a:cxnLst>
                <a:rect l="0" t="0" r="r" b="b"/>
                <a:pathLst>
                  <a:path w="322" h="295">
                    <a:moveTo>
                      <a:pt x="224" y="295"/>
                    </a:moveTo>
                    <a:lnTo>
                      <a:pt x="298" y="254"/>
                    </a:lnTo>
                    <a:lnTo>
                      <a:pt x="320" y="209"/>
                    </a:lnTo>
                    <a:lnTo>
                      <a:pt x="322" y="116"/>
                    </a:lnTo>
                    <a:lnTo>
                      <a:pt x="185" y="17"/>
                    </a:lnTo>
                    <a:lnTo>
                      <a:pt x="108" y="0"/>
                    </a:lnTo>
                    <a:lnTo>
                      <a:pt x="47" y="35"/>
                    </a:lnTo>
                    <a:lnTo>
                      <a:pt x="0" y="107"/>
                    </a:lnTo>
                    <a:lnTo>
                      <a:pt x="0" y="165"/>
                    </a:lnTo>
                    <a:lnTo>
                      <a:pt x="12" y="210"/>
                    </a:lnTo>
                    <a:lnTo>
                      <a:pt x="106" y="250"/>
                    </a:lnTo>
                    <a:lnTo>
                      <a:pt x="224" y="295"/>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grpSp>
            <p:nvGrpSpPr>
              <p:cNvPr id="4" name="Group 33"/>
              <p:cNvGrpSpPr>
                <a:grpSpLocks/>
              </p:cNvGrpSpPr>
              <p:nvPr/>
            </p:nvGrpSpPr>
            <p:grpSpPr bwMode="auto">
              <a:xfrm>
                <a:off x="2976" y="192"/>
                <a:ext cx="1393" cy="1094"/>
                <a:chOff x="2976" y="192"/>
                <a:chExt cx="1393" cy="1094"/>
              </a:xfrm>
            </p:grpSpPr>
            <p:sp>
              <p:nvSpPr>
                <p:cNvPr id="5150" name="Freeform 30"/>
                <p:cNvSpPr>
                  <a:spLocks/>
                </p:cNvSpPr>
                <p:nvPr/>
              </p:nvSpPr>
              <p:spPr bwMode="auto">
                <a:xfrm>
                  <a:off x="3023" y="207"/>
                  <a:ext cx="1160" cy="826"/>
                </a:xfrm>
                <a:custGeom>
                  <a:avLst/>
                  <a:gdLst/>
                  <a:ahLst/>
                  <a:cxnLst>
                    <a:cxn ang="0">
                      <a:pos x="1160" y="806"/>
                    </a:cxn>
                    <a:cxn ang="0">
                      <a:pos x="1154" y="826"/>
                    </a:cxn>
                    <a:cxn ang="0">
                      <a:pos x="1022" y="743"/>
                    </a:cxn>
                    <a:cxn ang="0">
                      <a:pos x="813" y="604"/>
                    </a:cxn>
                    <a:cxn ang="0">
                      <a:pos x="597" y="416"/>
                    </a:cxn>
                    <a:cxn ang="0">
                      <a:pos x="454" y="279"/>
                    </a:cxn>
                    <a:cxn ang="0">
                      <a:pos x="307" y="156"/>
                    </a:cxn>
                    <a:cxn ang="0">
                      <a:pos x="190" y="68"/>
                    </a:cxn>
                    <a:cxn ang="0">
                      <a:pos x="168" y="51"/>
                    </a:cxn>
                    <a:cxn ang="0">
                      <a:pos x="168" y="134"/>
                    </a:cxn>
                    <a:cxn ang="0">
                      <a:pos x="128" y="198"/>
                    </a:cxn>
                    <a:cxn ang="0">
                      <a:pos x="70" y="215"/>
                    </a:cxn>
                    <a:cxn ang="0">
                      <a:pos x="0" y="216"/>
                    </a:cxn>
                    <a:cxn ang="0">
                      <a:pos x="0" y="192"/>
                    </a:cxn>
                    <a:cxn ang="0">
                      <a:pos x="94" y="183"/>
                    </a:cxn>
                    <a:cxn ang="0">
                      <a:pos x="128" y="134"/>
                    </a:cxn>
                    <a:cxn ang="0">
                      <a:pos x="141" y="60"/>
                    </a:cxn>
                    <a:cxn ang="0">
                      <a:pos x="128" y="0"/>
                    </a:cxn>
                    <a:cxn ang="0">
                      <a:pos x="168" y="6"/>
                    </a:cxn>
                    <a:cxn ang="0">
                      <a:pos x="294" y="109"/>
                    </a:cxn>
                    <a:cxn ang="0">
                      <a:pos x="382" y="183"/>
                    </a:cxn>
                    <a:cxn ang="0">
                      <a:pos x="482" y="265"/>
                    </a:cxn>
                    <a:cxn ang="0">
                      <a:pos x="587" y="363"/>
                    </a:cxn>
                    <a:cxn ang="0">
                      <a:pos x="681" y="456"/>
                    </a:cxn>
                    <a:cxn ang="0">
                      <a:pos x="802" y="553"/>
                    </a:cxn>
                    <a:cxn ang="0">
                      <a:pos x="913" y="629"/>
                    </a:cxn>
                    <a:cxn ang="0">
                      <a:pos x="1045" y="723"/>
                    </a:cxn>
                    <a:cxn ang="0">
                      <a:pos x="1160" y="806"/>
                    </a:cxn>
                  </a:cxnLst>
                  <a:rect l="0" t="0" r="r" b="b"/>
                  <a:pathLst>
                    <a:path w="1160" h="826">
                      <a:moveTo>
                        <a:pt x="1160" y="806"/>
                      </a:moveTo>
                      <a:lnTo>
                        <a:pt x="1154" y="826"/>
                      </a:lnTo>
                      <a:lnTo>
                        <a:pt x="1022" y="743"/>
                      </a:lnTo>
                      <a:lnTo>
                        <a:pt x="813" y="604"/>
                      </a:lnTo>
                      <a:lnTo>
                        <a:pt x="597" y="416"/>
                      </a:lnTo>
                      <a:lnTo>
                        <a:pt x="454" y="279"/>
                      </a:lnTo>
                      <a:lnTo>
                        <a:pt x="307" y="156"/>
                      </a:lnTo>
                      <a:lnTo>
                        <a:pt x="190" y="68"/>
                      </a:lnTo>
                      <a:lnTo>
                        <a:pt x="168" y="51"/>
                      </a:lnTo>
                      <a:lnTo>
                        <a:pt x="168" y="134"/>
                      </a:lnTo>
                      <a:lnTo>
                        <a:pt x="128" y="198"/>
                      </a:lnTo>
                      <a:lnTo>
                        <a:pt x="70" y="215"/>
                      </a:lnTo>
                      <a:lnTo>
                        <a:pt x="0" y="216"/>
                      </a:lnTo>
                      <a:lnTo>
                        <a:pt x="0" y="192"/>
                      </a:lnTo>
                      <a:lnTo>
                        <a:pt x="94" y="183"/>
                      </a:lnTo>
                      <a:lnTo>
                        <a:pt x="128" y="134"/>
                      </a:lnTo>
                      <a:lnTo>
                        <a:pt x="141" y="60"/>
                      </a:lnTo>
                      <a:lnTo>
                        <a:pt x="128" y="0"/>
                      </a:lnTo>
                      <a:lnTo>
                        <a:pt x="168" y="6"/>
                      </a:lnTo>
                      <a:lnTo>
                        <a:pt x="294" y="109"/>
                      </a:lnTo>
                      <a:lnTo>
                        <a:pt x="382" y="183"/>
                      </a:lnTo>
                      <a:lnTo>
                        <a:pt x="482" y="265"/>
                      </a:lnTo>
                      <a:lnTo>
                        <a:pt x="587" y="363"/>
                      </a:lnTo>
                      <a:lnTo>
                        <a:pt x="681" y="456"/>
                      </a:lnTo>
                      <a:lnTo>
                        <a:pt x="802" y="553"/>
                      </a:lnTo>
                      <a:lnTo>
                        <a:pt x="913" y="629"/>
                      </a:lnTo>
                      <a:lnTo>
                        <a:pt x="1045" y="723"/>
                      </a:lnTo>
                      <a:lnTo>
                        <a:pt x="1160" y="806"/>
                      </a:lnTo>
                      <a:close/>
                    </a:path>
                  </a:pathLst>
                </a:custGeom>
                <a:solidFill>
                  <a:srgbClr val="000000"/>
                </a:solidFill>
                <a:ln w="9525">
                  <a:noFill/>
                  <a:round/>
                  <a:headEnd/>
                  <a:tailEnd/>
                </a:ln>
              </p:spPr>
              <p:txBody>
                <a:bodyPr/>
                <a:lstStyle/>
                <a:p>
                  <a:endParaRPr lang="en-US"/>
                </a:p>
              </p:txBody>
            </p:sp>
            <p:sp>
              <p:nvSpPr>
                <p:cNvPr id="5151" name="Freeform 31"/>
                <p:cNvSpPr>
                  <a:spLocks/>
                </p:cNvSpPr>
                <p:nvPr/>
              </p:nvSpPr>
              <p:spPr bwMode="auto">
                <a:xfrm>
                  <a:off x="2976" y="192"/>
                  <a:ext cx="1393" cy="1094"/>
                </a:xfrm>
                <a:custGeom>
                  <a:avLst/>
                  <a:gdLst/>
                  <a:ahLst/>
                  <a:cxnLst>
                    <a:cxn ang="0">
                      <a:pos x="1154" y="984"/>
                    </a:cxn>
                    <a:cxn ang="0">
                      <a:pos x="932" y="851"/>
                    </a:cxn>
                    <a:cxn ang="0">
                      <a:pos x="670" y="664"/>
                    </a:cxn>
                    <a:cxn ang="0">
                      <a:pos x="512" y="535"/>
                    </a:cxn>
                    <a:cxn ang="0">
                      <a:pos x="410" y="435"/>
                    </a:cxn>
                    <a:cxn ang="0">
                      <a:pos x="275" y="329"/>
                    </a:cxn>
                    <a:cxn ang="0">
                      <a:pos x="124" y="254"/>
                    </a:cxn>
                    <a:cxn ang="0">
                      <a:pos x="51" y="222"/>
                    </a:cxn>
                    <a:cxn ang="0">
                      <a:pos x="30" y="196"/>
                    </a:cxn>
                    <a:cxn ang="0">
                      <a:pos x="24" y="166"/>
                    </a:cxn>
                    <a:cxn ang="0">
                      <a:pos x="40" y="100"/>
                    </a:cxn>
                    <a:cxn ang="0">
                      <a:pos x="68" y="79"/>
                    </a:cxn>
                    <a:cxn ang="0">
                      <a:pos x="92" y="49"/>
                    </a:cxn>
                    <a:cxn ang="0">
                      <a:pos x="156" y="41"/>
                    </a:cxn>
                    <a:cxn ang="0">
                      <a:pos x="190" y="56"/>
                    </a:cxn>
                    <a:cxn ang="0">
                      <a:pos x="205" y="24"/>
                    </a:cxn>
                    <a:cxn ang="0">
                      <a:pos x="147" y="0"/>
                    </a:cxn>
                    <a:cxn ang="0">
                      <a:pos x="96" y="17"/>
                    </a:cxn>
                    <a:cxn ang="0">
                      <a:pos x="51" y="41"/>
                    </a:cxn>
                    <a:cxn ang="0">
                      <a:pos x="24" y="73"/>
                    </a:cxn>
                    <a:cxn ang="0">
                      <a:pos x="0" y="124"/>
                    </a:cxn>
                    <a:cxn ang="0">
                      <a:pos x="0" y="179"/>
                    </a:cxn>
                    <a:cxn ang="0">
                      <a:pos x="17" y="228"/>
                    </a:cxn>
                    <a:cxn ang="0">
                      <a:pos x="51" y="245"/>
                    </a:cxn>
                    <a:cxn ang="0">
                      <a:pos x="147" y="294"/>
                    </a:cxn>
                    <a:cxn ang="0">
                      <a:pos x="239" y="337"/>
                    </a:cxn>
                    <a:cxn ang="0">
                      <a:pos x="299" y="388"/>
                    </a:cxn>
                    <a:cxn ang="0">
                      <a:pos x="405" y="463"/>
                    </a:cxn>
                    <a:cxn ang="0">
                      <a:pos x="501" y="559"/>
                    </a:cxn>
                    <a:cxn ang="0">
                      <a:pos x="604" y="647"/>
                    </a:cxn>
                    <a:cxn ang="0">
                      <a:pos x="700" y="723"/>
                    </a:cxn>
                    <a:cxn ang="0">
                      <a:pos x="811" y="796"/>
                    </a:cxn>
                    <a:cxn ang="0">
                      <a:pos x="949" y="896"/>
                    </a:cxn>
                    <a:cxn ang="0">
                      <a:pos x="1064" y="956"/>
                    </a:cxn>
                    <a:cxn ang="0">
                      <a:pos x="1156" y="1028"/>
                    </a:cxn>
                    <a:cxn ang="0">
                      <a:pos x="1393" y="1094"/>
                    </a:cxn>
                    <a:cxn ang="0">
                      <a:pos x="1387" y="1065"/>
                    </a:cxn>
                    <a:cxn ang="0">
                      <a:pos x="1304" y="967"/>
                    </a:cxn>
                    <a:cxn ang="0">
                      <a:pos x="1207" y="822"/>
                    </a:cxn>
                    <a:cxn ang="0">
                      <a:pos x="1173" y="817"/>
                    </a:cxn>
                    <a:cxn ang="0">
                      <a:pos x="1237" y="911"/>
                    </a:cxn>
                    <a:cxn ang="0">
                      <a:pos x="1314" y="1011"/>
                    </a:cxn>
                    <a:cxn ang="0">
                      <a:pos x="1288" y="1043"/>
                    </a:cxn>
                    <a:cxn ang="0">
                      <a:pos x="1190" y="1001"/>
                    </a:cxn>
                    <a:cxn ang="0">
                      <a:pos x="1190" y="952"/>
                    </a:cxn>
                    <a:cxn ang="0">
                      <a:pos x="1231" y="947"/>
                    </a:cxn>
                    <a:cxn ang="0">
                      <a:pos x="1222" y="928"/>
                    </a:cxn>
                    <a:cxn ang="0">
                      <a:pos x="1156" y="913"/>
                    </a:cxn>
                    <a:cxn ang="0">
                      <a:pos x="1154" y="984"/>
                    </a:cxn>
                  </a:cxnLst>
                  <a:rect l="0" t="0" r="r" b="b"/>
                  <a:pathLst>
                    <a:path w="1393" h="1094">
                      <a:moveTo>
                        <a:pt x="1154" y="984"/>
                      </a:moveTo>
                      <a:lnTo>
                        <a:pt x="932" y="851"/>
                      </a:lnTo>
                      <a:lnTo>
                        <a:pt x="670" y="664"/>
                      </a:lnTo>
                      <a:lnTo>
                        <a:pt x="512" y="535"/>
                      </a:lnTo>
                      <a:lnTo>
                        <a:pt x="410" y="435"/>
                      </a:lnTo>
                      <a:lnTo>
                        <a:pt x="275" y="329"/>
                      </a:lnTo>
                      <a:lnTo>
                        <a:pt x="124" y="254"/>
                      </a:lnTo>
                      <a:lnTo>
                        <a:pt x="51" y="222"/>
                      </a:lnTo>
                      <a:lnTo>
                        <a:pt x="30" y="196"/>
                      </a:lnTo>
                      <a:lnTo>
                        <a:pt x="24" y="166"/>
                      </a:lnTo>
                      <a:lnTo>
                        <a:pt x="40" y="100"/>
                      </a:lnTo>
                      <a:lnTo>
                        <a:pt x="68" y="79"/>
                      </a:lnTo>
                      <a:lnTo>
                        <a:pt x="92" y="49"/>
                      </a:lnTo>
                      <a:lnTo>
                        <a:pt x="156" y="41"/>
                      </a:lnTo>
                      <a:lnTo>
                        <a:pt x="190" y="56"/>
                      </a:lnTo>
                      <a:lnTo>
                        <a:pt x="205" y="24"/>
                      </a:lnTo>
                      <a:lnTo>
                        <a:pt x="147" y="0"/>
                      </a:lnTo>
                      <a:lnTo>
                        <a:pt x="96" y="17"/>
                      </a:lnTo>
                      <a:lnTo>
                        <a:pt x="51" y="41"/>
                      </a:lnTo>
                      <a:lnTo>
                        <a:pt x="24" y="73"/>
                      </a:lnTo>
                      <a:lnTo>
                        <a:pt x="0" y="124"/>
                      </a:lnTo>
                      <a:lnTo>
                        <a:pt x="0" y="179"/>
                      </a:lnTo>
                      <a:lnTo>
                        <a:pt x="17" y="228"/>
                      </a:lnTo>
                      <a:lnTo>
                        <a:pt x="51" y="245"/>
                      </a:lnTo>
                      <a:lnTo>
                        <a:pt x="147" y="294"/>
                      </a:lnTo>
                      <a:lnTo>
                        <a:pt x="239" y="337"/>
                      </a:lnTo>
                      <a:lnTo>
                        <a:pt x="299" y="388"/>
                      </a:lnTo>
                      <a:lnTo>
                        <a:pt x="405" y="463"/>
                      </a:lnTo>
                      <a:lnTo>
                        <a:pt x="501" y="559"/>
                      </a:lnTo>
                      <a:lnTo>
                        <a:pt x="604" y="647"/>
                      </a:lnTo>
                      <a:lnTo>
                        <a:pt x="700" y="723"/>
                      </a:lnTo>
                      <a:lnTo>
                        <a:pt x="811" y="796"/>
                      </a:lnTo>
                      <a:lnTo>
                        <a:pt x="949" y="896"/>
                      </a:lnTo>
                      <a:lnTo>
                        <a:pt x="1064" y="956"/>
                      </a:lnTo>
                      <a:lnTo>
                        <a:pt x="1156" y="1028"/>
                      </a:lnTo>
                      <a:lnTo>
                        <a:pt x="1393" y="1094"/>
                      </a:lnTo>
                      <a:lnTo>
                        <a:pt x="1387" y="1065"/>
                      </a:lnTo>
                      <a:lnTo>
                        <a:pt x="1304" y="967"/>
                      </a:lnTo>
                      <a:lnTo>
                        <a:pt x="1207" y="822"/>
                      </a:lnTo>
                      <a:lnTo>
                        <a:pt x="1173" y="817"/>
                      </a:lnTo>
                      <a:lnTo>
                        <a:pt x="1237" y="911"/>
                      </a:lnTo>
                      <a:lnTo>
                        <a:pt x="1314" y="1011"/>
                      </a:lnTo>
                      <a:lnTo>
                        <a:pt x="1288" y="1043"/>
                      </a:lnTo>
                      <a:lnTo>
                        <a:pt x="1190" y="1001"/>
                      </a:lnTo>
                      <a:lnTo>
                        <a:pt x="1190" y="952"/>
                      </a:lnTo>
                      <a:lnTo>
                        <a:pt x="1231" y="947"/>
                      </a:lnTo>
                      <a:lnTo>
                        <a:pt x="1222" y="928"/>
                      </a:lnTo>
                      <a:lnTo>
                        <a:pt x="1156" y="913"/>
                      </a:lnTo>
                      <a:lnTo>
                        <a:pt x="1154" y="984"/>
                      </a:lnTo>
                      <a:close/>
                    </a:path>
                  </a:pathLst>
                </a:custGeom>
                <a:solidFill>
                  <a:srgbClr val="000000"/>
                </a:solidFill>
                <a:ln w="9525">
                  <a:noFill/>
                  <a:round/>
                  <a:headEnd/>
                  <a:tailEnd/>
                </a:ln>
              </p:spPr>
              <p:txBody>
                <a:bodyPr/>
                <a:lstStyle/>
                <a:p>
                  <a:endParaRPr lang="en-US"/>
                </a:p>
              </p:txBody>
            </p:sp>
            <p:sp>
              <p:nvSpPr>
                <p:cNvPr id="5152" name="Freeform 32"/>
                <p:cNvSpPr>
                  <a:spLocks/>
                </p:cNvSpPr>
                <p:nvPr/>
              </p:nvSpPr>
              <p:spPr bwMode="auto">
                <a:xfrm>
                  <a:off x="3162" y="371"/>
                  <a:ext cx="157" cy="158"/>
                </a:xfrm>
                <a:custGeom>
                  <a:avLst/>
                  <a:gdLst/>
                  <a:ahLst/>
                  <a:cxnLst>
                    <a:cxn ang="0">
                      <a:pos x="138" y="0"/>
                    </a:cxn>
                    <a:cxn ang="0">
                      <a:pos x="115" y="69"/>
                    </a:cxn>
                    <a:cxn ang="0">
                      <a:pos x="51" y="120"/>
                    </a:cxn>
                    <a:cxn ang="0">
                      <a:pos x="0" y="133"/>
                    </a:cxn>
                    <a:cxn ang="0">
                      <a:pos x="40" y="158"/>
                    </a:cxn>
                    <a:cxn ang="0">
                      <a:pos x="108" y="124"/>
                    </a:cxn>
                    <a:cxn ang="0">
                      <a:pos x="157" y="66"/>
                    </a:cxn>
                    <a:cxn ang="0">
                      <a:pos x="138" y="0"/>
                    </a:cxn>
                  </a:cxnLst>
                  <a:rect l="0" t="0" r="r" b="b"/>
                  <a:pathLst>
                    <a:path w="157" h="158">
                      <a:moveTo>
                        <a:pt x="138" y="0"/>
                      </a:moveTo>
                      <a:lnTo>
                        <a:pt x="115" y="69"/>
                      </a:lnTo>
                      <a:lnTo>
                        <a:pt x="51" y="120"/>
                      </a:lnTo>
                      <a:lnTo>
                        <a:pt x="0" y="133"/>
                      </a:lnTo>
                      <a:lnTo>
                        <a:pt x="40" y="158"/>
                      </a:lnTo>
                      <a:lnTo>
                        <a:pt x="108" y="124"/>
                      </a:lnTo>
                      <a:lnTo>
                        <a:pt x="157" y="66"/>
                      </a:lnTo>
                      <a:lnTo>
                        <a:pt x="138" y="0"/>
                      </a:lnTo>
                      <a:close/>
                    </a:path>
                  </a:pathLst>
                </a:custGeom>
                <a:solidFill>
                  <a:srgbClr val="000000"/>
                </a:solidFill>
                <a:ln w="9525">
                  <a:noFill/>
                  <a:round/>
                  <a:headEnd/>
                  <a:tailEnd/>
                </a:ln>
              </p:spPr>
              <p:txBody>
                <a:bodyPr/>
                <a:lstStyle/>
                <a:p>
                  <a:endParaRPr lang="en-US"/>
                </a:p>
              </p:txBody>
            </p:sp>
          </p:grpSp>
        </p:grpSp>
        <p:sp>
          <p:nvSpPr>
            <p:cNvPr id="5157" name="WordArt 37"/>
            <p:cNvSpPr>
              <a:spLocks noChangeArrowheads="1" noChangeShapeType="1" noTextEdit="1"/>
            </p:cNvSpPr>
            <p:nvPr/>
          </p:nvSpPr>
          <p:spPr bwMode="auto">
            <a:xfrm rot="2052605">
              <a:off x="4272" y="1248"/>
              <a:ext cx="678" cy="438"/>
            </a:xfrm>
            <a:prstGeom prst="rect">
              <a:avLst/>
            </a:prstGeom>
          </p:spPr>
          <p:txBody>
            <a:bodyPr wrap="none" fromWordArt="1">
              <a:prstTxWarp prst="textPlain">
                <a:avLst>
                  <a:gd name="adj" fmla="val 50000"/>
                </a:avLst>
              </a:prstTxWarp>
            </a:bodyPr>
            <a:lstStyle/>
            <a:p>
              <a:pPr algn="ctr"/>
              <a:r>
                <a:rPr lang="ar-OM" sz="3600" kern="10" dirty="0">
                  <a:ln w="12700">
                    <a:solidFill>
                      <a:schemeClr val="tx1"/>
                    </a:solidFill>
                    <a:round/>
                    <a:headEnd/>
                    <a:tailEnd/>
                  </a:ln>
                  <a:solidFill>
                    <a:srgbClr val="000000"/>
                  </a:solidFill>
                  <a:cs typeface="Andalus"/>
                </a:rPr>
                <a:t>خلاصــة</a:t>
              </a:r>
              <a:endParaRPr lang="en-US" sz="3600" kern="10" dirty="0">
                <a:ln w="12700">
                  <a:solidFill>
                    <a:schemeClr val="tx1"/>
                  </a:solidFill>
                  <a:round/>
                  <a:headEnd/>
                  <a:tailEnd/>
                </a:ln>
                <a:solidFill>
                  <a:srgbClr val="000000"/>
                </a:solidFill>
                <a:cs typeface="Andalus"/>
              </a:endParaRPr>
            </a:p>
          </p:txBody>
        </p:sp>
      </p:grpSp>
      <p:sp>
        <p:nvSpPr>
          <p:cNvPr id="5164" name="Rectangle 44" descr="رخام أبيض"/>
          <p:cNvSpPr>
            <a:spLocks noChangeArrowheads="1"/>
          </p:cNvSpPr>
          <p:nvPr/>
        </p:nvSpPr>
        <p:spPr bwMode="auto">
          <a:xfrm>
            <a:off x="251520" y="2332187"/>
            <a:ext cx="8712968" cy="3473077"/>
          </a:xfrm>
          <a:prstGeom prst="rect">
            <a:avLst/>
          </a:prstGeom>
          <a:blipFill dpi="0" rotWithShape="0">
            <a:blip r:embed="rId5" cstate="print"/>
            <a:srcRect/>
            <a:tile tx="0" ty="0" sx="100000" sy="100000" flip="none" algn="tl"/>
          </a:blipFill>
          <a:ln w="9525">
            <a:solidFill>
              <a:schemeClr val="tx1"/>
            </a:solidFill>
            <a:miter lim="800000"/>
            <a:headEnd/>
            <a:tailEnd/>
          </a:ln>
          <a:effectLst/>
        </p:spPr>
        <p:txBody>
          <a:bodyPr wrap="none" anchor="ctr"/>
          <a:lstStyle/>
          <a:p>
            <a:pPr algn="ctr" rtl="1"/>
            <a:r>
              <a:rPr lang="ar-OM" sz="4000" dirty="0">
                <a:solidFill>
                  <a:srgbClr val="FF3300"/>
                </a:solidFill>
                <a:latin typeface="Simplified Arabic" panose="02020603050405020304" pitchFamily="18" charset="-78"/>
                <a:cs typeface="Simplified Arabic" panose="02020603050405020304" pitchFamily="18" charset="-78"/>
              </a:rPr>
              <a:t>يغلب على تقديمات الحماية الاجتماعية ...</a:t>
            </a:r>
          </a:p>
          <a:p>
            <a:pPr algn="ctr" rtl="1"/>
            <a:r>
              <a:rPr lang="ar-OM" sz="4000" dirty="0">
                <a:solidFill>
                  <a:srgbClr val="FF3300"/>
                </a:solidFill>
                <a:latin typeface="Simplified Arabic" panose="02020603050405020304" pitchFamily="18" charset="-78"/>
                <a:cs typeface="Simplified Arabic" panose="02020603050405020304" pitchFamily="18" charset="-78"/>
              </a:rPr>
              <a:t>أنظمة تأمين اجتماعي توفر فقط منافع طويلة المدى</a:t>
            </a:r>
          </a:p>
          <a:p>
            <a:pPr algn="ctr" rtl="1"/>
            <a:r>
              <a:rPr lang="ar-OM" sz="3500" dirty="0">
                <a:latin typeface="Simplified Arabic" panose="02020603050405020304" pitchFamily="18" charset="-78"/>
                <a:cs typeface="Simplified Arabic" panose="02020603050405020304" pitchFamily="18" charset="-78"/>
              </a:rPr>
              <a:t>(</a:t>
            </a:r>
            <a:r>
              <a:rPr lang="ar-OM" sz="3500" dirty="0">
                <a:solidFill>
                  <a:schemeClr val="accent1">
                    <a:lumMod val="50000"/>
                  </a:schemeClr>
                </a:solidFill>
                <a:latin typeface="Simplified Arabic" panose="02020603050405020304" pitchFamily="18" charset="-78"/>
                <a:cs typeface="Simplified Arabic" panose="02020603050405020304" pitchFamily="18" charset="-78"/>
              </a:rPr>
              <a:t>ضمان الشيخوخة، الاعاقة، تقاعد، طوارئ العمل</a:t>
            </a:r>
            <a:r>
              <a:rPr lang="ar-OM" sz="3500" dirty="0">
                <a:latin typeface="Simplified Arabic" panose="02020603050405020304" pitchFamily="18" charset="-78"/>
                <a:cs typeface="Simplified Arabic" panose="02020603050405020304" pitchFamily="18" charset="-78"/>
              </a:rPr>
              <a:t>)</a:t>
            </a:r>
            <a:endParaRPr lang="ar-OM" sz="3500" dirty="0">
              <a:solidFill>
                <a:srgbClr val="FF3300"/>
              </a:solidFill>
              <a:latin typeface="Simplified Arabic" panose="02020603050405020304" pitchFamily="18" charset="-78"/>
              <a:cs typeface="Simplified Arabic" panose="02020603050405020304" pitchFamily="18" charset="-78"/>
            </a:endParaRPr>
          </a:p>
          <a:p>
            <a:pPr algn="ctr" rtl="1"/>
            <a:r>
              <a:rPr lang="ar-OM" sz="4000" dirty="0">
                <a:solidFill>
                  <a:srgbClr val="FF3300"/>
                </a:solidFill>
                <a:latin typeface="Simplified Arabic" panose="02020603050405020304" pitchFamily="18" charset="-78"/>
                <a:cs typeface="Simplified Arabic" panose="02020603050405020304" pitchFamily="18" charset="-78"/>
              </a:rPr>
              <a:t>في حين توفر كافة الدول منافع إصابات العمل</a:t>
            </a:r>
          </a:p>
          <a:p>
            <a:pPr algn="ctr" rtl="1"/>
            <a:r>
              <a:rPr lang="ar-OM" sz="4000" dirty="0">
                <a:solidFill>
                  <a:srgbClr val="FF3300"/>
                </a:solidFill>
                <a:latin typeface="Simplified Arabic" panose="02020603050405020304" pitchFamily="18" charset="-78"/>
                <a:cs typeface="Simplified Arabic" panose="02020603050405020304" pitchFamily="18" charset="-78"/>
              </a:rPr>
              <a:t>من خلال التأمين الاجتماعي </a:t>
            </a:r>
            <a:r>
              <a:rPr lang="ar-OM" sz="3500" dirty="0">
                <a:solidFill>
                  <a:schemeClr val="accent1">
                    <a:lumMod val="50000"/>
                  </a:schemeClr>
                </a:solidFill>
                <a:latin typeface="Simplified Arabic" panose="02020603050405020304" pitchFamily="18" charset="-78"/>
                <a:cs typeface="Simplified Arabic" panose="02020603050405020304" pitchFamily="18" charset="-78"/>
              </a:rPr>
              <a:t>باستثناء لبنان وفلسطين</a:t>
            </a:r>
            <a:r>
              <a:rPr lang="ar-OM" sz="4000" dirty="0">
                <a:solidFill>
                  <a:srgbClr val="FF3300"/>
                </a:solidFill>
                <a:latin typeface="Simplified Arabic" panose="02020603050405020304" pitchFamily="18" charset="-78"/>
                <a:cs typeface="Simplified Arabic" panose="02020603050405020304" pitchFamily="18" charset="-78"/>
              </a:rPr>
              <a:t>.</a:t>
            </a:r>
            <a:endParaRPr lang="en-US" sz="4000" dirty="0">
              <a:solidFill>
                <a:srgbClr val="FF3300"/>
              </a:solidFill>
              <a:latin typeface="Simplified Arabic" panose="02020603050405020304" pitchFamily="18" charset="-78"/>
              <a:cs typeface="Simplified Arabic" panose="02020603050405020304" pitchFamily="18" charset="-78"/>
            </a:endParaRPr>
          </a:p>
        </p:txBody>
      </p:sp>
      <p:pic>
        <p:nvPicPr>
          <p:cNvPr id="21"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4823020"/>
      </p:ext>
    </p:extLst>
  </p:cSld>
  <p:clrMapOvr>
    <a:masterClrMapping/>
  </p:clrMapOvr>
  <p:transition spd="slow">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057400" y="1110047"/>
            <a:ext cx="6629400" cy="878793"/>
          </a:xfrm>
          <a:prstGeom prst="rect">
            <a:avLst/>
          </a:prstGeom>
        </p:spPr>
        <p:txBody>
          <a:bodyPr>
            <a:normAutofit fontScale="70000" lnSpcReduction="2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4400" dirty="0">
                <a:solidFill>
                  <a:srgbClr val="FF0000"/>
                </a:solidFill>
                <a:latin typeface="Simplified Arabic" panose="02020603050405020304" pitchFamily="18" charset="-78"/>
                <a:cs typeface="Simplified Arabic" panose="02020603050405020304" pitchFamily="18" charset="-78"/>
              </a:rPr>
              <a:t>دور النقابات العمالية للوصول إلى نظم حماية اجتماعية عادلة للجميع</a:t>
            </a:r>
          </a:p>
        </p:txBody>
      </p:sp>
      <p:sp>
        <p:nvSpPr>
          <p:cNvPr id="5" name="Content Placeholder 2"/>
          <p:cNvSpPr txBox="1">
            <a:spLocks/>
          </p:cNvSpPr>
          <p:nvPr/>
        </p:nvSpPr>
        <p:spPr>
          <a:xfrm>
            <a:off x="914400" y="2188840"/>
            <a:ext cx="7772400" cy="4264496"/>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800" dirty="0">
                <a:latin typeface="Simplified Arabic" panose="02020603050405020304" pitchFamily="18" charset="-78"/>
                <a:cs typeface="Simplified Arabic" panose="02020603050405020304" pitchFamily="18" charset="-78"/>
              </a:rPr>
              <a:t>العمل على التصديق وتطبيق اتفاقية منظمة العمل الدولية رقم (102)</a:t>
            </a:r>
          </a:p>
          <a:p>
            <a:pPr algn="just" rtl="1"/>
            <a:r>
              <a:rPr lang="ar-OM" sz="2800" dirty="0">
                <a:latin typeface="Simplified Arabic" panose="02020603050405020304" pitchFamily="18" charset="-78"/>
                <a:cs typeface="Simplified Arabic" panose="02020603050405020304" pitchFamily="18" charset="-78"/>
              </a:rPr>
              <a:t>العمل على صياغة خطة عمل وطنية شاملة للوصول إلى نظم حماية اجتماعية عادلة للجميع</a:t>
            </a:r>
          </a:p>
          <a:p>
            <a:pPr algn="just" rtl="1"/>
            <a:r>
              <a:rPr lang="ar-OM" sz="2800" dirty="0">
                <a:latin typeface="Simplified Arabic" panose="02020603050405020304" pitchFamily="18" charset="-78"/>
                <a:cs typeface="Simplified Arabic" panose="02020603050405020304" pitchFamily="18" charset="-78"/>
              </a:rPr>
              <a:t>تطوير برامج تستهدف تأمين حصول العمال غير النظاميين على تقديمات الحماية الاجتماعية بصورتها الشاملة.</a:t>
            </a:r>
          </a:p>
          <a:p>
            <a:pPr algn="just" rtl="1"/>
            <a:r>
              <a:rPr lang="ar-OM" sz="2800" dirty="0">
                <a:latin typeface="Simplified Arabic" panose="02020603050405020304" pitchFamily="18" charset="-78"/>
                <a:cs typeface="Simplified Arabic" panose="02020603050405020304" pitchFamily="18" charset="-78"/>
              </a:rPr>
              <a:t>توسيع القاعدة التمثيلية للحركات النقابية من خلال شمولها للعمالة المهاجرة</a:t>
            </a:r>
          </a:p>
          <a:p>
            <a:pPr marL="109728" indent="0" algn="just" rtl="1">
              <a:buNone/>
            </a:pPr>
            <a:endParaRPr lang="ar-OM" sz="2800" dirty="0">
              <a:highlight>
                <a:srgbClr val="C0C0C0"/>
              </a:highligh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47712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E1F75EEB-201B-4E73-AEDD-A881EDF25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a:extLst>
              <a:ext uri="{FF2B5EF4-FFF2-40B4-BE49-F238E27FC236}">
                <a16:creationId xmlns:a16="http://schemas.microsoft.com/office/drawing/2014/main" id="{A02E0843-8D54-440E-B19C-E663E75C1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hlinkClick r:id="rId4"/>
            <a:extLst>
              <a:ext uri="{FF2B5EF4-FFF2-40B4-BE49-F238E27FC236}">
                <a16:creationId xmlns:a16="http://schemas.microsoft.com/office/drawing/2014/main" id="{37F18F7A-7341-4060-AD3C-55B2F31DDECD}"/>
              </a:ext>
            </a:extLst>
          </p:cNvPr>
          <p:cNvPicPr>
            <a:picLocks noChangeAspect="1"/>
          </p:cNvPicPr>
          <p:nvPr/>
        </p:nvPicPr>
        <p:blipFill>
          <a:blip r:embed="rId5"/>
          <a:stretch>
            <a:fillRect/>
          </a:stretch>
        </p:blipFill>
        <p:spPr>
          <a:xfrm>
            <a:off x="1115616" y="1578586"/>
            <a:ext cx="7488832" cy="4370466"/>
          </a:xfrm>
          <a:prstGeom prst="rect">
            <a:avLst/>
          </a:prstGeom>
        </p:spPr>
      </p:pic>
      <p:sp>
        <p:nvSpPr>
          <p:cNvPr id="5" name="Title 1">
            <a:extLst>
              <a:ext uri="{FF2B5EF4-FFF2-40B4-BE49-F238E27FC236}">
                <a16:creationId xmlns:a16="http://schemas.microsoft.com/office/drawing/2014/main" id="{B7B72D3D-B564-4D79-A6E1-99F8481F4AD4}"/>
              </a:ext>
            </a:extLst>
          </p:cNvPr>
          <p:cNvSpPr txBox="1">
            <a:spLocks/>
          </p:cNvSpPr>
          <p:nvPr/>
        </p:nvSpPr>
        <p:spPr>
          <a:xfrm>
            <a:off x="2057400" y="678000"/>
            <a:ext cx="6629400" cy="734194"/>
          </a:xfrm>
          <a:prstGeom prst="rect">
            <a:avLst/>
          </a:prstGeom>
        </p:spPr>
        <p:txBody>
          <a:bodyPr>
            <a:normAutofit lnSpcReduction="1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4400" dirty="0">
                <a:solidFill>
                  <a:srgbClr val="FF0000"/>
                </a:solidFill>
                <a:latin typeface="Simplified Arabic" panose="02020603050405020304" pitchFamily="18" charset="-78"/>
                <a:cs typeface="Simplified Arabic" panose="02020603050405020304" pitchFamily="18" charset="-78"/>
              </a:rPr>
              <a:t>مراجعة عامة</a:t>
            </a:r>
          </a:p>
        </p:txBody>
      </p:sp>
    </p:spTree>
    <p:extLst>
      <p:ext uri="{BB962C8B-B14F-4D97-AF65-F5344CB8AC3E}">
        <p14:creationId xmlns:p14="http://schemas.microsoft.com/office/powerpoint/2010/main" val="4169590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629400"/>
            <a:ext cx="9158289" cy="2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4">
            <a:extLst>
              <a:ext uri="{FF2B5EF4-FFF2-40B4-BE49-F238E27FC236}">
                <a16:creationId xmlns:a16="http://schemas.microsoft.com/office/drawing/2014/main" id="{ED2105F2-57BB-4DE2-B58D-E67FD9DE24F7}"/>
              </a:ext>
            </a:extLst>
          </p:cNvPr>
          <p:cNvSpPr txBox="1">
            <a:spLocks noChangeArrowheads="1"/>
          </p:cNvSpPr>
          <p:nvPr/>
        </p:nvSpPr>
        <p:spPr bwMode="auto">
          <a:xfrm>
            <a:off x="914400" y="3276600"/>
            <a:ext cx="7467600" cy="777875"/>
          </a:xfrm>
          <a:prstGeom prst="rect">
            <a:avLst/>
          </a:prstGeom>
          <a:noFill/>
          <a:ln w="9525" algn="ctr">
            <a:noFill/>
            <a:miter lim="800000"/>
            <a:headEnd/>
            <a:tailEnd/>
          </a:ln>
          <a:effectLst/>
        </p:spPr>
        <p:txBody>
          <a:bodyPr>
            <a:spAutoFit/>
          </a:bodyPr>
          <a:lstStyle/>
          <a:p>
            <a:pPr algn="ctr" rtl="1">
              <a:defRPr/>
            </a:pPr>
            <a:r>
              <a:rPr lang="ar-OM" sz="4500" i="1" dirty="0">
                <a:solidFill>
                  <a:srgbClr val="0059DC"/>
                </a:solidFill>
                <a:effectLst>
                  <a:outerShdw blurRad="38100" dist="38100" dir="2700000" algn="tl">
                    <a:srgbClr val="C0C0C0"/>
                  </a:outerShdw>
                </a:effectLst>
                <a:cs typeface="HASOOB" pitchFamily="2" charset="-78"/>
              </a:rPr>
              <a:t>شكــــرا علـى حسن إصغـائكم  وتفاعلكم ...</a:t>
            </a:r>
            <a:endParaRPr lang="en-GB" sz="4500" i="1" dirty="0">
              <a:solidFill>
                <a:srgbClr val="0059DC"/>
              </a:solidFill>
              <a:effectLst>
                <a:outerShdw blurRad="38100" dist="38100" dir="2700000" algn="tl">
                  <a:srgbClr val="C0C0C0"/>
                </a:outerShdw>
              </a:effectLst>
              <a:cs typeface="HASOOB" pitchFamily="2" charset="-78"/>
            </a:endParaRPr>
          </a:p>
        </p:txBody>
      </p:sp>
    </p:spTree>
    <p:extLst>
      <p:ext uri="{BB962C8B-B14F-4D97-AF65-F5344CB8AC3E}">
        <p14:creationId xmlns:p14="http://schemas.microsoft.com/office/powerpoint/2010/main" val="23198615"/>
      </p:ext>
    </p:extLst>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Text Box 2"/>
          <p:cNvSpPr txBox="1">
            <a:spLocks noChangeArrowheads="1"/>
          </p:cNvSpPr>
          <p:nvPr/>
        </p:nvSpPr>
        <p:spPr bwMode="auto">
          <a:xfrm>
            <a:off x="609600" y="644495"/>
            <a:ext cx="8001000" cy="1200329"/>
          </a:xfrm>
          <a:prstGeom prst="rect">
            <a:avLst/>
          </a:prstGeom>
          <a:noFill/>
          <a:ln w="9525">
            <a:noFill/>
            <a:miter lim="800000"/>
            <a:headEnd/>
            <a:tailEnd/>
          </a:ln>
          <a:effectLst/>
        </p:spPr>
        <p:txBody>
          <a:bodyPr>
            <a:spAutoFit/>
          </a:bodyPr>
          <a:lstStyle/>
          <a:p>
            <a:pPr algn="ctr" rtl="1" eaLnBrk="1" hangingPunct="1">
              <a:defRPr/>
            </a:pPr>
            <a:r>
              <a:rPr lang="ar-OM" sz="7200" b="1" i="1" dirty="0">
                <a:solidFill>
                  <a:srgbClr val="0059DC"/>
                </a:solidFill>
                <a:effectLst>
                  <a:outerShdw blurRad="38100" dist="38100" dir="2700000" algn="tl">
                    <a:srgbClr val="C0C0C0"/>
                  </a:outerShdw>
                </a:effectLst>
                <a:cs typeface="MCS Jeddah S_U normal." pitchFamily="2" charset="-78"/>
              </a:rPr>
              <a:t>المحتوى</a:t>
            </a:r>
          </a:p>
        </p:txBody>
      </p:sp>
      <p:sp>
        <p:nvSpPr>
          <p:cNvPr id="3" name="Content Placeholder 2"/>
          <p:cNvSpPr txBox="1">
            <a:spLocks/>
          </p:cNvSpPr>
          <p:nvPr/>
        </p:nvSpPr>
        <p:spPr>
          <a:xfrm>
            <a:off x="611560" y="2060848"/>
            <a:ext cx="7785429" cy="3816424"/>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r" rtl="1"/>
            <a:r>
              <a:rPr lang="ar-OM" sz="2800" b="1" dirty="0"/>
              <a:t>مفهوم الحق بالحماية الاجتماعية.</a:t>
            </a:r>
          </a:p>
          <a:p>
            <a:pPr marL="109728" indent="0" algn="r" rtl="1">
              <a:buNone/>
            </a:pPr>
            <a:endParaRPr lang="ar-OM" sz="2800" b="1" dirty="0"/>
          </a:p>
          <a:p>
            <a:pPr algn="r" rtl="1"/>
            <a:r>
              <a:rPr lang="ar-OM" sz="2800" b="1" dirty="0"/>
              <a:t>الاطار الحقوقي بالحماية الاجتماعية.</a:t>
            </a:r>
          </a:p>
          <a:p>
            <a:pPr marL="109728" indent="0" algn="r" rtl="1">
              <a:buNone/>
            </a:pPr>
            <a:endParaRPr lang="ar-OM" sz="2800" b="1" dirty="0"/>
          </a:p>
          <a:p>
            <a:pPr algn="r" rtl="1"/>
            <a:r>
              <a:rPr lang="ar-OM" sz="2800" b="1" dirty="0"/>
              <a:t>الحماية الاجتماعية في المنطقة العربية.</a:t>
            </a:r>
          </a:p>
          <a:p>
            <a:pPr marL="109728" indent="0" algn="r" rtl="1">
              <a:buNone/>
            </a:pPr>
            <a:endParaRPr lang="ar-OM" sz="2800" b="1" dirty="0"/>
          </a:p>
          <a:p>
            <a:pPr algn="r" rtl="1"/>
            <a:r>
              <a:rPr lang="ar-OM" sz="2800" b="1" dirty="0"/>
              <a:t>دور النقابات العمالية للوصول إلى نظم حماية اجتماعية عادلة للجميع</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27384"/>
            <a:ext cx="9115424"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8650" y="2396480"/>
            <a:ext cx="7886700" cy="3480792"/>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OM" sz="3600" dirty="0">
                <a:solidFill>
                  <a:prstClr val="black"/>
                </a:solidFill>
                <a:latin typeface="Simplified Arabic" panose="02020603050405020304" pitchFamily="18" charset="-78"/>
                <a:cs typeface="Simplified Arabic" panose="02020603050405020304" pitchFamily="18" charset="-78"/>
              </a:rPr>
              <a:t>يرتبط مفهوم الحق بالحماية الاجتماعية بجوهر مبادئ العدالة الاجتماعية وتعتبر الترجمة المباشرة لاعادة توزيع الثروة بشكل عادل</a:t>
            </a:r>
            <a:r>
              <a:rPr lang="en-GB" sz="3600" dirty="0">
                <a:solidFill>
                  <a:prstClr val="black"/>
                </a:solidFill>
                <a:latin typeface="Simplified Arabic" panose="02020603050405020304" pitchFamily="18" charset="-78"/>
                <a:cs typeface="Simplified Arabic" panose="02020603050405020304" pitchFamily="18" charset="-78"/>
              </a:rPr>
              <a:t> </a:t>
            </a:r>
            <a:r>
              <a:rPr lang="ar-OM" sz="3600" dirty="0">
                <a:solidFill>
                  <a:schemeClr val="accent1">
                    <a:lumMod val="75000"/>
                  </a:schemeClr>
                </a:solidFill>
                <a:latin typeface="Simplified Arabic" panose="02020603050405020304" pitchFamily="18" charset="-78"/>
                <a:cs typeface="Simplified Arabic" panose="02020603050405020304" pitchFamily="18" charset="-78"/>
              </a:rPr>
              <a:t>من خلال</a:t>
            </a:r>
            <a:r>
              <a:rPr lang="ar-OM" sz="3600" dirty="0">
                <a:solidFill>
                  <a:prstClr val="black"/>
                </a:solidFill>
                <a:latin typeface="Simplified Arabic" panose="02020603050405020304" pitchFamily="18" charset="-78"/>
                <a:cs typeface="Simplified Arabic" panose="02020603050405020304" pitchFamily="18" charset="-78"/>
              </a:rPr>
              <a:t> استعمال الانفاق الحكومي لتمويل برامج تضمن للجميع الحق بالأمن الاجتماعي </a:t>
            </a:r>
            <a:r>
              <a:rPr lang="ar-SA" sz="3600" dirty="0">
                <a:solidFill>
                  <a:schemeClr val="bg1"/>
                </a:solidFill>
                <a:latin typeface="Simplified Arabic" panose="02020603050405020304" pitchFamily="18" charset="-78"/>
                <a:cs typeface="Simplified Arabic" panose="02020603050405020304" pitchFamily="18" charset="-78"/>
              </a:rPr>
              <a:t>السياسية وأجناس</a:t>
            </a:r>
            <a:endParaRPr lang="en-US" sz="3600" dirty="0">
              <a:solidFill>
                <a:schemeClr val="bg1"/>
              </a:solidFill>
              <a:latin typeface="Simplified Arabic" panose="02020603050405020304" pitchFamily="18" charset="-78"/>
              <a:cs typeface="Simplified Arabic" panose="02020603050405020304" pitchFamily="18" charset="-78"/>
            </a:endParaRPr>
          </a:p>
        </p:txBody>
      </p:sp>
      <p:sp>
        <p:nvSpPr>
          <p:cNvPr id="3" name="Title 1"/>
          <p:cNvSpPr txBox="1">
            <a:spLocks/>
          </p:cNvSpPr>
          <p:nvPr/>
        </p:nvSpPr>
        <p:spPr>
          <a:xfrm>
            <a:off x="395536" y="941773"/>
            <a:ext cx="8375848" cy="1047067"/>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itchFamily="18" charset="-78"/>
                <a:cs typeface="Simplified Arabic" pitchFamily="18" charset="-78"/>
              </a:rPr>
              <a:t>مفهوم الحق بالحماية الاجتماعية</a:t>
            </a:r>
            <a:endParaRPr lang="en-US" dirty="0">
              <a:solidFill>
                <a:srgbClr val="FF0000"/>
              </a:solidFill>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651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164" name="Rectangle 44" descr="رخام أبيض"/>
          <p:cNvSpPr>
            <a:spLocks noChangeArrowheads="1"/>
          </p:cNvSpPr>
          <p:nvPr/>
        </p:nvSpPr>
        <p:spPr bwMode="auto">
          <a:xfrm>
            <a:off x="899592" y="2924944"/>
            <a:ext cx="7704856" cy="3096585"/>
          </a:xfrm>
          <a:prstGeom prst="rect">
            <a:avLst/>
          </a:prstGeom>
          <a:blipFill dpi="0" rotWithShape="0">
            <a:blip r:embed="rId3" cstate="print"/>
            <a:srcRect/>
            <a:tile tx="0" ty="0" sx="100000" sy="100000" flip="none" algn="tl"/>
          </a:blipFill>
          <a:ln w="9525">
            <a:solidFill>
              <a:schemeClr val="tx1"/>
            </a:solidFill>
            <a:miter lim="800000"/>
            <a:headEnd/>
            <a:tailEnd/>
          </a:ln>
          <a:effectLst/>
        </p:spPr>
        <p:txBody>
          <a:bodyPr wrap="none" anchor="ctr"/>
          <a:lstStyle/>
          <a:p>
            <a:pPr algn="ctr" rtl="1" eaLnBrk="0" hangingPunct="0"/>
            <a:r>
              <a:rPr lang="ar-OM" sz="3600" dirty="0">
                <a:latin typeface="Simplified Arabic" pitchFamily="18" charset="-78"/>
                <a:cs typeface="Simplified Arabic" pitchFamily="18" charset="-78"/>
              </a:rPr>
              <a:t>الحماية الاجتماعية ..</a:t>
            </a:r>
          </a:p>
          <a:p>
            <a:pPr marL="457200" indent="-457200" algn="r" rtl="1" eaLnBrk="0" hangingPunct="0">
              <a:buFont typeface="Arial" panose="020B0604020202020204" pitchFamily="34" charset="0"/>
              <a:buChar char="•"/>
            </a:pPr>
            <a:r>
              <a:rPr lang="ar-OM" sz="3000" b="1" dirty="0">
                <a:solidFill>
                  <a:srgbClr val="FF3300"/>
                </a:solidFill>
                <a:latin typeface="Simplified Arabic" pitchFamily="18" charset="-78"/>
                <a:cs typeface="Simplified Arabic" pitchFamily="18" charset="-78"/>
              </a:rPr>
              <a:t>الخدمات الاجتماعية المرتبطة بتمكين المرأة</a:t>
            </a:r>
          </a:p>
          <a:p>
            <a:pPr marL="457200" indent="-457200" algn="r" rtl="1" eaLnBrk="0" hangingPunct="0">
              <a:buFont typeface="Arial" panose="020B0604020202020204" pitchFamily="34" charset="0"/>
              <a:buChar char="•"/>
            </a:pPr>
            <a:r>
              <a:rPr lang="ar-OM" sz="3000" b="1" dirty="0">
                <a:solidFill>
                  <a:srgbClr val="FF3300"/>
                </a:solidFill>
                <a:latin typeface="Simplified Arabic" pitchFamily="18" charset="-78"/>
                <a:cs typeface="Simplified Arabic" pitchFamily="18" charset="-78"/>
              </a:rPr>
              <a:t>القضاء على كافة أشكال التمييز</a:t>
            </a:r>
          </a:p>
          <a:p>
            <a:pPr marL="457200" indent="-457200" algn="r" rtl="1" eaLnBrk="0" hangingPunct="0">
              <a:buFont typeface="Arial" panose="020B0604020202020204" pitchFamily="34" charset="0"/>
              <a:buChar char="•"/>
            </a:pPr>
            <a:r>
              <a:rPr lang="ar-OM" sz="3000" b="1" dirty="0">
                <a:solidFill>
                  <a:srgbClr val="FF3300"/>
                </a:solidFill>
                <a:latin typeface="Simplified Arabic" pitchFamily="18" charset="-78"/>
                <a:cs typeface="Simplified Arabic" pitchFamily="18" charset="-78"/>
              </a:rPr>
              <a:t>اتفاقية حقوق الطفل</a:t>
            </a:r>
          </a:p>
          <a:p>
            <a:pPr marL="457200" indent="-457200" algn="r" rtl="1" eaLnBrk="0" hangingPunct="0">
              <a:buFont typeface="Arial" panose="020B0604020202020204" pitchFamily="34" charset="0"/>
              <a:buChar char="•"/>
            </a:pPr>
            <a:r>
              <a:rPr lang="ar-OM" sz="3000" b="1" dirty="0">
                <a:solidFill>
                  <a:srgbClr val="FF3300"/>
                </a:solidFill>
                <a:latin typeface="Simplified Arabic" pitchFamily="18" charset="-78"/>
                <a:cs typeface="Simplified Arabic" pitchFamily="18" charset="-78"/>
              </a:rPr>
              <a:t>الاتفاقية الدولية لحماية حقوق العمال المهاجرين</a:t>
            </a:r>
          </a:p>
          <a:p>
            <a:pPr marL="457200" indent="-457200" algn="r" rtl="1" eaLnBrk="0" hangingPunct="0">
              <a:buFont typeface="Arial" panose="020B0604020202020204" pitchFamily="34" charset="0"/>
              <a:buChar char="•"/>
            </a:pPr>
            <a:r>
              <a:rPr lang="ar-OM" sz="3000" b="1" dirty="0">
                <a:solidFill>
                  <a:srgbClr val="FF3300"/>
                </a:solidFill>
                <a:latin typeface="Simplified Arabic" pitchFamily="18" charset="-78"/>
                <a:cs typeface="Simplified Arabic" pitchFamily="18" charset="-78"/>
              </a:rPr>
              <a:t>الاتفاقية الخاصة بحقوق المعوقين</a:t>
            </a:r>
          </a:p>
        </p:txBody>
      </p:sp>
      <p:grpSp>
        <p:nvGrpSpPr>
          <p:cNvPr id="5" name="Group 54"/>
          <p:cNvGrpSpPr>
            <a:grpSpLocks/>
          </p:cNvGrpSpPr>
          <p:nvPr/>
        </p:nvGrpSpPr>
        <p:grpSpPr bwMode="auto">
          <a:xfrm>
            <a:off x="4298588" y="908720"/>
            <a:ext cx="3442323" cy="2007930"/>
            <a:chOff x="1134" y="258"/>
            <a:chExt cx="2496" cy="2001"/>
          </a:xfrm>
        </p:grpSpPr>
        <p:graphicFrame>
          <p:nvGraphicFramePr>
            <p:cNvPr id="78848" name="Object 1024"/>
            <p:cNvGraphicFramePr>
              <a:graphicFrameLocks noChangeAspect="1"/>
            </p:cNvGraphicFramePr>
            <p:nvPr/>
          </p:nvGraphicFramePr>
          <p:xfrm>
            <a:off x="1716" y="258"/>
            <a:ext cx="1455" cy="2001"/>
          </p:xfrm>
          <a:graphic>
            <a:graphicData uri="http://schemas.openxmlformats.org/presentationml/2006/ole">
              <mc:AlternateContent xmlns:mc="http://schemas.openxmlformats.org/markup-compatibility/2006">
                <mc:Choice xmlns:v="urn:schemas-microsoft-com:vml" Requires="v">
                  <p:oleObj spid="_x0000_s1102" name="Clip" r:id="rId4" imgW="2309760" imgH="3176280" progId="">
                    <p:embed/>
                  </p:oleObj>
                </mc:Choice>
                <mc:Fallback>
                  <p:oleObj name="Clip" r:id="rId4" imgW="2309760" imgH="317628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16" y="258"/>
                          <a:ext cx="1455" cy="2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72" name="Text Box 52"/>
            <p:cNvSpPr txBox="1">
              <a:spLocks noChangeArrowheads="1"/>
            </p:cNvSpPr>
            <p:nvPr/>
          </p:nvSpPr>
          <p:spPr bwMode="auto">
            <a:xfrm>
              <a:off x="1134" y="374"/>
              <a:ext cx="2496" cy="1319"/>
            </a:xfrm>
            <a:prstGeom prst="rect">
              <a:avLst/>
            </a:prstGeom>
            <a:noFill/>
            <a:ln w="9525">
              <a:noFill/>
              <a:miter lim="800000"/>
              <a:headEnd/>
              <a:tailEnd/>
            </a:ln>
            <a:effectLst/>
          </p:spPr>
          <p:txBody>
            <a:bodyPr>
              <a:spAutoFit/>
            </a:bodyPr>
            <a:lstStyle/>
            <a:p>
              <a:pPr eaLnBrk="0" hangingPunct="0">
                <a:spcBef>
                  <a:spcPct val="50000"/>
                </a:spcBef>
              </a:pPr>
              <a:r>
                <a:rPr lang="ar-OM" sz="8000" b="1" dirty="0"/>
                <a:t>تقــــع</a:t>
              </a:r>
              <a:endParaRPr lang="en-US" sz="6000" b="1" dirty="0"/>
            </a:p>
          </p:txBody>
        </p:sp>
      </p:grpSp>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8650" y="1844824"/>
            <a:ext cx="7886700" cy="4536504"/>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OM" sz="2800" dirty="0">
                <a:solidFill>
                  <a:prstClr val="black"/>
                </a:solidFill>
                <a:latin typeface="Simplified Arabic" panose="02020603050405020304" pitchFamily="18" charset="-78"/>
                <a:cs typeface="Simplified Arabic" panose="02020603050405020304" pitchFamily="18" charset="-78"/>
              </a:rPr>
              <a:t>تعتبر الحماية الاجتماعية مكوناً أساسياً للإعلان العالمي لحقوق الانسان.</a:t>
            </a:r>
          </a:p>
          <a:p>
            <a:pPr algn="just" rtl="1">
              <a:buFont typeface="Wingdings 3"/>
              <a:buNone/>
            </a:pPr>
            <a:r>
              <a:rPr lang="ar-OM" sz="2800" dirty="0">
                <a:solidFill>
                  <a:schemeClr val="accent4">
                    <a:lumMod val="60000"/>
                    <a:lumOff val="40000"/>
                  </a:schemeClr>
                </a:solidFill>
                <a:latin typeface="Simplified Arabic" panose="02020603050405020304" pitchFamily="18" charset="-78"/>
                <a:cs typeface="Simplified Arabic" panose="02020603050405020304" pitchFamily="18" charset="-78"/>
              </a:rPr>
              <a:t>المادة (22):</a:t>
            </a:r>
            <a:r>
              <a:rPr lang="ar-OM" sz="2800" dirty="0">
                <a:solidFill>
                  <a:prstClr val="black"/>
                </a:solidFill>
                <a:latin typeface="Simplified Arabic" panose="02020603050405020304" pitchFamily="18" charset="-78"/>
                <a:cs typeface="Simplified Arabic" panose="02020603050405020304" pitchFamily="18" charset="-78"/>
              </a:rPr>
              <a:t> "لكل شخص بصفته عضواً في المجتمع الحق بالضمانات الاجتماعية وفي أن تحقق بواسطة المجهود القومي والتعاون الدولي وبما يتفق ونظم كل دولة ومواردها الحقوق الاقتصادية والاجتماعية والتربوية التي لا غنى عنها لكرامته وللنمو الحر لشخصيته".</a:t>
            </a:r>
            <a:r>
              <a:rPr lang="ar-SA" sz="2800" dirty="0">
                <a:solidFill>
                  <a:schemeClr val="bg1"/>
                </a:solidFill>
                <a:latin typeface="Simplified Arabic" panose="02020603050405020304" pitchFamily="18" charset="-78"/>
                <a:cs typeface="Simplified Arabic" panose="02020603050405020304" pitchFamily="18" charset="-78"/>
              </a:rPr>
              <a:t>الس</a:t>
            </a:r>
            <a:endParaRPr lang="ar-OM" sz="2800" dirty="0">
              <a:solidFill>
                <a:schemeClr val="bg1"/>
              </a:solidFill>
              <a:latin typeface="Simplified Arabic" panose="02020603050405020304" pitchFamily="18" charset="-78"/>
              <a:cs typeface="Simplified Arabic" panose="02020603050405020304" pitchFamily="18" charset="-78"/>
            </a:endParaRPr>
          </a:p>
          <a:p>
            <a:pPr algn="just" rtl="1">
              <a:buFont typeface="Wingdings 3"/>
              <a:buNone/>
            </a:pPr>
            <a:r>
              <a:rPr lang="ar-OM" sz="2800" dirty="0">
                <a:solidFill>
                  <a:schemeClr val="accent4">
                    <a:lumMod val="60000"/>
                    <a:lumOff val="40000"/>
                  </a:schemeClr>
                </a:solidFill>
                <a:latin typeface="Simplified Arabic" panose="02020603050405020304" pitchFamily="18" charset="-78"/>
                <a:cs typeface="Simplified Arabic" panose="02020603050405020304" pitchFamily="18" charset="-78"/>
              </a:rPr>
              <a:t>المادة (23):</a:t>
            </a:r>
            <a:r>
              <a:rPr lang="ar-OM" sz="2800" dirty="0">
                <a:solidFill>
                  <a:prstClr val="black"/>
                </a:solidFill>
                <a:latin typeface="Simplified Arabic" panose="02020603050405020304" pitchFamily="18" charset="-78"/>
                <a:cs typeface="Simplified Arabic" panose="02020603050405020304" pitchFamily="18" charset="-78"/>
              </a:rPr>
              <a:t> "لكل فرد يقوم بعمل الحق في أجر عادل مرض يكفل له ولأسرته عيشةً لائقة بكرامة الانسان تضاف إليه، عند اللزوم، وسائل أخرى للحماية الاجتماعية".</a:t>
            </a:r>
            <a:endParaRPr lang="en-US" sz="2800" dirty="0">
              <a:solidFill>
                <a:schemeClr val="bg1"/>
              </a:solidFill>
              <a:latin typeface="Simplified Arabic" panose="02020603050405020304" pitchFamily="18" charset="-78"/>
              <a:cs typeface="Simplified Arabic" panose="02020603050405020304" pitchFamily="18" charset="-78"/>
            </a:endParaRPr>
          </a:p>
        </p:txBody>
      </p:sp>
      <p:sp>
        <p:nvSpPr>
          <p:cNvPr id="3" name="Title 1"/>
          <p:cNvSpPr txBox="1">
            <a:spLocks/>
          </p:cNvSpPr>
          <p:nvPr/>
        </p:nvSpPr>
        <p:spPr>
          <a:xfrm>
            <a:off x="395536" y="941773"/>
            <a:ext cx="8375848" cy="1047067"/>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itchFamily="18" charset="-78"/>
                <a:cs typeface="Simplified Arabic" pitchFamily="18" charset="-78"/>
              </a:rPr>
              <a:t>الاطار الحقوقي للحماية الاجتماعية</a:t>
            </a:r>
            <a:endParaRPr lang="en-US" dirty="0">
              <a:solidFill>
                <a:srgbClr val="FF0000"/>
              </a:solidFill>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045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8650" y="1844824"/>
            <a:ext cx="7886700" cy="4536504"/>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OM" sz="2800" dirty="0">
                <a:solidFill>
                  <a:prstClr val="black"/>
                </a:solidFill>
                <a:latin typeface="Simplified Arabic" panose="02020603050405020304" pitchFamily="18" charset="-78"/>
                <a:cs typeface="Simplified Arabic" panose="02020603050405020304" pitchFamily="18" charset="-78"/>
              </a:rPr>
              <a:t>وأكد </a:t>
            </a:r>
            <a:r>
              <a:rPr lang="ar-OM" sz="2800" dirty="0">
                <a:solidFill>
                  <a:schemeClr val="accent2">
                    <a:lumMod val="60000"/>
                    <a:lumOff val="40000"/>
                  </a:schemeClr>
                </a:solidFill>
                <a:latin typeface="Simplified Arabic" panose="02020603050405020304" pitchFamily="18" charset="-78"/>
                <a:cs typeface="Simplified Arabic" panose="02020603050405020304" pitchFamily="18" charset="-78"/>
              </a:rPr>
              <a:t>العهد الدولي الخاص بالحقوق الاقتصادية والاجتماعية والثقافية </a:t>
            </a:r>
            <a:r>
              <a:rPr lang="ar-OM" sz="2800" dirty="0">
                <a:solidFill>
                  <a:prstClr val="black"/>
                </a:solidFill>
                <a:latin typeface="Simplified Arabic" panose="02020603050405020304" pitchFamily="18" charset="-78"/>
                <a:cs typeface="Simplified Arabic" panose="02020603050405020304" pitchFamily="18" charset="-78"/>
              </a:rPr>
              <a:t>الصادر في العام 1966، في </a:t>
            </a:r>
            <a:r>
              <a:rPr lang="ar-OM" sz="2800" dirty="0">
                <a:solidFill>
                  <a:schemeClr val="accent4">
                    <a:lumMod val="60000"/>
                    <a:lumOff val="40000"/>
                  </a:schemeClr>
                </a:solidFill>
                <a:latin typeface="Simplified Arabic" panose="02020603050405020304" pitchFamily="18" charset="-78"/>
                <a:cs typeface="Simplified Arabic" panose="02020603050405020304" pitchFamily="18" charset="-78"/>
              </a:rPr>
              <a:t>المادة (9):</a:t>
            </a:r>
            <a:r>
              <a:rPr lang="ar-OM" sz="2800" dirty="0">
                <a:solidFill>
                  <a:prstClr val="black"/>
                </a:solidFill>
                <a:latin typeface="Simplified Arabic" panose="02020603050405020304" pitchFamily="18" charset="-78"/>
                <a:cs typeface="Simplified Arabic" panose="02020603050405020304" pitchFamily="18" charset="-78"/>
              </a:rPr>
              <a:t> منه، على حق كل انسان بالضمان الاجتماعي بما في ذلك التأمينات الاجتماعية بالاضافة الى الحق بالعمل اللائق والرعاية الصحية للبالغين والأطفال (المواد 12، 11، 10)</a:t>
            </a:r>
            <a:endParaRPr lang="en-US" sz="2800" dirty="0">
              <a:solidFill>
                <a:schemeClr val="bg1"/>
              </a:solidFill>
              <a:latin typeface="Simplified Arabic" panose="02020603050405020304" pitchFamily="18" charset="-78"/>
              <a:cs typeface="Simplified Arabic" panose="02020603050405020304"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229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66769B1F-6C26-4F41-BAF0-D2ED51D999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a:extLst>
              <a:ext uri="{FF2B5EF4-FFF2-40B4-BE49-F238E27FC236}">
                <a16:creationId xmlns:a16="http://schemas.microsoft.com/office/drawing/2014/main" id="{92E5EE51-3879-4D8C-96C1-8450F5BAF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3"/>
          <p:cNvSpPr/>
          <p:nvPr/>
        </p:nvSpPr>
        <p:spPr>
          <a:xfrm>
            <a:off x="4015531" y="2997817"/>
            <a:ext cx="1837644" cy="1584176"/>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مجالات الحماية الأجتماعية</a:t>
            </a:r>
            <a:endParaRPr lang="en-US" dirty="0"/>
          </a:p>
        </p:txBody>
      </p:sp>
      <p:sp>
        <p:nvSpPr>
          <p:cNvPr id="6" name="Oval 5"/>
          <p:cNvSpPr/>
          <p:nvPr/>
        </p:nvSpPr>
        <p:spPr>
          <a:xfrm>
            <a:off x="3055398" y="674694"/>
            <a:ext cx="1837644"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الخدمات العلاجية</a:t>
            </a:r>
            <a:endParaRPr lang="en-US" dirty="0"/>
          </a:p>
        </p:txBody>
      </p:sp>
      <p:sp>
        <p:nvSpPr>
          <p:cNvPr id="7" name="Oval 6"/>
          <p:cNvSpPr/>
          <p:nvPr/>
        </p:nvSpPr>
        <p:spPr>
          <a:xfrm>
            <a:off x="3290144" y="5251731"/>
            <a:ext cx="1837644" cy="1584176"/>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منافع الأمومة</a:t>
            </a:r>
            <a:endParaRPr lang="en-US" dirty="0"/>
          </a:p>
        </p:txBody>
      </p:sp>
      <p:sp>
        <p:nvSpPr>
          <p:cNvPr id="8" name="Oval 7"/>
          <p:cNvSpPr/>
          <p:nvPr/>
        </p:nvSpPr>
        <p:spPr>
          <a:xfrm>
            <a:off x="6627413" y="3591018"/>
            <a:ext cx="1837644" cy="158417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التغطية ضد حوادث الشغل والامراض المهنية</a:t>
            </a:r>
            <a:endParaRPr lang="en-US" dirty="0"/>
          </a:p>
        </p:txBody>
      </p:sp>
      <p:sp>
        <p:nvSpPr>
          <p:cNvPr id="10" name="Oval 9"/>
          <p:cNvSpPr/>
          <p:nvPr/>
        </p:nvSpPr>
        <p:spPr>
          <a:xfrm>
            <a:off x="927420" y="3192917"/>
            <a:ext cx="1837644"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منافع المتبقين على قيد الحياة</a:t>
            </a:r>
            <a:endParaRPr lang="en-US" dirty="0"/>
          </a:p>
        </p:txBody>
      </p:sp>
      <p:sp>
        <p:nvSpPr>
          <p:cNvPr id="11" name="Oval 10"/>
          <p:cNvSpPr/>
          <p:nvPr/>
        </p:nvSpPr>
        <p:spPr>
          <a:xfrm>
            <a:off x="5091147" y="674694"/>
            <a:ext cx="1837644"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منح المرض</a:t>
            </a:r>
            <a:endParaRPr lang="en-US" dirty="0"/>
          </a:p>
        </p:txBody>
      </p:sp>
      <p:sp>
        <p:nvSpPr>
          <p:cNvPr id="12" name="Oval 11"/>
          <p:cNvSpPr/>
          <p:nvPr/>
        </p:nvSpPr>
        <p:spPr>
          <a:xfrm>
            <a:off x="5436096" y="5229200"/>
            <a:ext cx="1837644" cy="158417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المنافع العائلية</a:t>
            </a:r>
            <a:endParaRPr lang="en-US" dirty="0"/>
          </a:p>
        </p:txBody>
      </p:sp>
      <p:sp>
        <p:nvSpPr>
          <p:cNvPr id="13" name="Oval 12"/>
          <p:cNvSpPr/>
          <p:nvPr/>
        </p:nvSpPr>
        <p:spPr>
          <a:xfrm>
            <a:off x="1452500" y="4788137"/>
            <a:ext cx="1837644" cy="158417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منح العجز</a:t>
            </a:r>
            <a:endParaRPr lang="en-US" dirty="0"/>
          </a:p>
        </p:txBody>
      </p:sp>
      <p:sp>
        <p:nvSpPr>
          <p:cNvPr id="14" name="Oval 13"/>
          <p:cNvSpPr/>
          <p:nvPr/>
        </p:nvSpPr>
        <p:spPr>
          <a:xfrm>
            <a:off x="1452500" y="1556126"/>
            <a:ext cx="1837644" cy="158417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البطالة</a:t>
            </a:r>
            <a:endParaRPr lang="en-US" dirty="0"/>
          </a:p>
        </p:txBody>
      </p:sp>
      <p:sp>
        <p:nvSpPr>
          <p:cNvPr id="15" name="Oval 14"/>
          <p:cNvSpPr/>
          <p:nvPr/>
        </p:nvSpPr>
        <p:spPr>
          <a:xfrm>
            <a:off x="6588224" y="1736812"/>
            <a:ext cx="1837644" cy="158417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منافع الشيخوخة</a:t>
            </a:r>
            <a:endParaRPr lang="en-US" dirty="0"/>
          </a:p>
        </p:txBody>
      </p:sp>
      <p:cxnSp>
        <p:nvCxnSpPr>
          <p:cNvPr id="16" name="Straight Connector 15"/>
          <p:cNvCxnSpPr/>
          <p:nvPr/>
        </p:nvCxnSpPr>
        <p:spPr>
          <a:xfrm>
            <a:off x="3143515" y="2685497"/>
            <a:ext cx="1118626" cy="74999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endCxn id="4" idx="2"/>
          </p:cNvCxnSpPr>
          <p:nvPr/>
        </p:nvCxnSpPr>
        <p:spPr>
          <a:xfrm flipV="1">
            <a:off x="2441070" y="3789905"/>
            <a:ext cx="1574461" cy="4998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921538" y="4194303"/>
            <a:ext cx="1287428" cy="84995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4586269" y="4500118"/>
            <a:ext cx="145570" cy="80985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424218" y="2093544"/>
            <a:ext cx="307621" cy="104675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396215" y="2103507"/>
            <a:ext cx="314430" cy="123493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a:cxnSpLocks/>
          </p:cNvCxnSpPr>
          <p:nvPr/>
        </p:nvCxnSpPr>
        <p:spPr>
          <a:xfrm flipV="1">
            <a:off x="5693490" y="2945026"/>
            <a:ext cx="1038750" cy="6013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Straight Connector 37"/>
          <p:cNvCxnSpPr>
            <a:cxnSpLocks/>
          </p:cNvCxnSpPr>
          <p:nvPr/>
        </p:nvCxnSpPr>
        <p:spPr>
          <a:xfrm>
            <a:off x="5247779" y="4317932"/>
            <a:ext cx="764381" cy="9920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Straight Connector 39"/>
          <p:cNvCxnSpPr>
            <a:cxnSpLocks/>
          </p:cNvCxnSpPr>
          <p:nvPr/>
        </p:nvCxnSpPr>
        <p:spPr>
          <a:xfrm>
            <a:off x="5585121" y="3912974"/>
            <a:ext cx="1042292" cy="281329"/>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6846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057400" y="1470087"/>
            <a:ext cx="6629400" cy="662769"/>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2800" dirty="0">
                <a:solidFill>
                  <a:srgbClr val="FF0000"/>
                </a:solidFill>
                <a:latin typeface="Simplified Arabic" panose="02020603050405020304" pitchFamily="18" charset="-78"/>
                <a:cs typeface="Simplified Arabic" panose="02020603050405020304" pitchFamily="18" charset="-78"/>
              </a:rPr>
              <a:t>أبعاد الحماية الاجتماعية بالنسبة لمنظمة العمل الدولية</a:t>
            </a:r>
          </a:p>
        </p:txBody>
      </p:sp>
      <p:sp>
        <p:nvSpPr>
          <p:cNvPr id="5" name="Content Placeholder 2"/>
          <p:cNvSpPr txBox="1">
            <a:spLocks/>
          </p:cNvSpPr>
          <p:nvPr/>
        </p:nvSpPr>
        <p:spPr>
          <a:xfrm>
            <a:off x="914400" y="2188840"/>
            <a:ext cx="7772400" cy="4264496"/>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rtl="1">
              <a:buNone/>
            </a:pPr>
            <a:endParaRPr lang="ar-OM" sz="2800" dirty="0">
              <a:highlight>
                <a:srgbClr val="C0C0C0"/>
              </a:highlight>
              <a:latin typeface="Simplified Arabic" panose="02020603050405020304" pitchFamily="18" charset="-78"/>
              <a:cs typeface="Simplified Arabic" panose="02020603050405020304" pitchFamily="18" charset="-78"/>
            </a:endParaRPr>
          </a:p>
        </p:txBody>
      </p:sp>
      <p:graphicFrame>
        <p:nvGraphicFramePr>
          <p:cNvPr id="6" name="Diagram 5">
            <a:extLst>
              <a:ext uri="{FF2B5EF4-FFF2-40B4-BE49-F238E27FC236}">
                <a16:creationId xmlns:a16="http://schemas.microsoft.com/office/drawing/2014/main" id="{314622C4-0821-4D4B-A435-576902659DBF}"/>
              </a:ext>
            </a:extLst>
          </p:cNvPr>
          <p:cNvGraphicFramePr/>
          <p:nvPr>
            <p:extLst>
              <p:ext uri="{D42A27DB-BD31-4B8C-83A1-F6EECF244321}">
                <p14:modId xmlns:p14="http://schemas.microsoft.com/office/powerpoint/2010/main" val="4196956220"/>
              </p:ext>
            </p:extLst>
          </p:nvPr>
        </p:nvGraphicFramePr>
        <p:xfrm>
          <a:off x="1932384" y="2389336"/>
          <a:ext cx="6754416"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86478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8650" y="1844824"/>
            <a:ext cx="7886700" cy="3888432"/>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OM" sz="3600" dirty="0">
                <a:solidFill>
                  <a:schemeClr val="accent2">
                    <a:lumMod val="75000"/>
                  </a:schemeClr>
                </a:solidFill>
                <a:latin typeface="Simplified Arabic" panose="02020603050405020304" pitchFamily="18" charset="-78"/>
                <a:cs typeface="Simplified Arabic" panose="02020603050405020304" pitchFamily="18" charset="-78"/>
              </a:rPr>
              <a:t>تتضمن التوصية رقم (202) الصادرة عن منظمة العمل الدولية ما يلي:</a:t>
            </a:r>
          </a:p>
          <a:p>
            <a:pPr algn="just" rtl="1">
              <a:buFont typeface="Wingdings 3"/>
              <a:buNone/>
            </a:pPr>
            <a:endParaRPr lang="ar-OM" sz="3600" dirty="0">
              <a:solidFill>
                <a:schemeClr val="accent2">
                  <a:lumMod val="75000"/>
                </a:schemeClr>
              </a:solidFill>
              <a:latin typeface="Simplified Arabic" panose="02020603050405020304" pitchFamily="18" charset="-78"/>
              <a:cs typeface="Simplified Arabic" panose="02020603050405020304" pitchFamily="18" charset="-78"/>
            </a:endParaRPr>
          </a:p>
          <a:p>
            <a:pPr algn="just" rtl="1">
              <a:buFont typeface="Wingdings" panose="05000000000000000000" pitchFamily="2" charset="2"/>
              <a:buChar char="Ø"/>
            </a:pPr>
            <a:r>
              <a:rPr lang="ar-OM" sz="3600" dirty="0">
                <a:latin typeface="Simplified Arabic" panose="02020603050405020304" pitchFamily="18" charset="-78"/>
                <a:cs typeface="Simplified Arabic" panose="02020603050405020304" pitchFamily="18" charset="-78"/>
              </a:rPr>
              <a:t>تأمين الحصول على الخدمات الأساسية</a:t>
            </a:r>
          </a:p>
          <a:p>
            <a:pPr algn="just" rtl="1">
              <a:buFont typeface="Wingdings" panose="05000000000000000000" pitchFamily="2" charset="2"/>
              <a:buChar char="Ø"/>
            </a:pPr>
            <a:r>
              <a:rPr lang="ar-OM" sz="3600" dirty="0">
                <a:latin typeface="Simplified Arabic" panose="02020603050405020304" pitchFamily="18" charset="-78"/>
                <a:cs typeface="Simplified Arabic" panose="02020603050405020304" pitchFamily="18" charset="-78"/>
              </a:rPr>
              <a:t>توفير الرعاية الخاصة بالاطفال</a:t>
            </a:r>
          </a:p>
          <a:p>
            <a:pPr algn="just" rtl="1">
              <a:buFont typeface="Wingdings" panose="05000000000000000000" pitchFamily="2" charset="2"/>
              <a:buChar char="Ø"/>
            </a:pPr>
            <a:r>
              <a:rPr lang="ar-OM" sz="3600" dirty="0">
                <a:latin typeface="Simplified Arabic" panose="02020603050405020304" pitchFamily="18" charset="-78"/>
                <a:cs typeface="Simplified Arabic" panose="02020603050405020304" pitchFamily="18" charset="-78"/>
              </a:rPr>
              <a:t>تأمين حد أدنى من الدخل للأفراد المتعطلين عن العمل</a:t>
            </a:r>
          </a:p>
          <a:p>
            <a:pPr algn="just" rtl="1">
              <a:buFont typeface="Wingdings" panose="05000000000000000000" pitchFamily="2" charset="2"/>
              <a:buChar char="Ø"/>
            </a:pPr>
            <a:r>
              <a:rPr lang="ar-OM" sz="3600" dirty="0">
                <a:latin typeface="Simplified Arabic" panose="02020603050405020304" pitchFamily="18" charset="-78"/>
                <a:cs typeface="Simplified Arabic" panose="02020603050405020304" pitchFamily="18" charset="-78"/>
              </a:rPr>
              <a:t>تأمين رعاية المسنين</a:t>
            </a:r>
            <a:endParaRPr lang="en-US" sz="3600" dirty="0">
              <a:latin typeface="Simplified Arabic" panose="02020603050405020304" pitchFamily="18" charset="-78"/>
              <a:cs typeface="Simplified Arabic" panose="02020603050405020304"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47475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3504</TotalTime>
  <Words>993</Words>
  <Application>Microsoft Office PowerPoint</Application>
  <PresentationFormat>On-screen Show (4:3)</PresentationFormat>
  <Paragraphs>118</Paragraphs>
  <Slides>19</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Arial</vt:lpstr>
      <vt:lpstr>Calibri</vt:lpstr>
      <vt:lpstr>Lucida Sans Unicode</vt:lpstr>
      <vt:lpstr>Simplified Arabic</vt:lpstr>
      <vt:lpstr>Times New Roman</vt:lpstr>
      <vt:lpstr>Verdana</vt:lpstr>
      <vt:lpstr>Wingdings</vt:lpstr>
      <vt:lpstr>Wingdings 2</vt:lpstr>
      <vt:lpstr>Wingdings 3</vt:lpstr>
      <vt:lpstr>Concourse</vt:lpstr>
      <vt:lpstr>Clip</vt:lpstr>
      <vt:lpstr>الحماية الاجتماعية للعمال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Target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Ahd</dc:creator>
  <cp:lastModifiedBy>General Secretary</cp:lastModifiedBy>
  <cp:revision>269</cp:revision>
  <cp:lastPrinted>2019-09-07T09:34:28Z</cp:lastPrinted>
  <dcterms:created xsi:type="dcterms:W3CDTF">2012-09-26T04:27:29Z</dcterms:created>
  <dcterms:modified xsi:type="dcterms:W3CDTF">2019-10-02T10:48:35Z</dcterms:modified>
</cp:coreProperties>
</file>