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85" r:id="rId4"/>
    <p:sldId id="257" r:id="rId5"/>
    <p:sldId id="284" r:id="rId6"/>
    <p:sldId id="259" r:id="rId7"/>
    <p:sldId id="258" r:id="rId8"/>
    <p:sldId id="266" r:id="rId9"/>
    <p:sldId id="261" r:id="rId10"/>
    <p:sldId id="283" r:id="rId11"/>
    <p:sldId id="267" r:id="rId12"/>
    <p:sldId id="262" r:id="rId13"/>
    <p:sldId id="263" r:id="rId14"/>
    <p:sldId id="264" r:id="rId15"/>
    <p:sldId id="268" r:id="rId16"/>
    <p:sldId id="282" r:id="rId17"/>
    <p:sldId id="265"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6858000" type="screen4x3"/>
  <p:notesSz cx="6858000" cy="9144000"/>
  <p:defaultTextStyle>
    <a:defPPr>
      <a:defRPr lang="ar-T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0" d="100"/>
          <a:sy n="50" d="100"/>
        </p:scale>
        <p:origin x="1956" y="4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TN"/>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TN"/>
          </a:p>
        </p:txBody>
      </p:sp>
      <p:sp>
        <p:nvSpPr>
          <p:cNvPr id="4" name="Espace réservé de la date 3"/>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5" name="Espace réservé du pied de page 4"/>
          <p:cNvSpPr>
            <a:spLocks noGrp="1"/>
          </p:cNvSpPr>
          <p:nvPr>
            <p:ph type="ftr" sz="quarter" idx="11"/>
          </p:nvPr>
        </p:nvSpPr>
        <p:spPr/>
        <p:txBody>
          <a:bodyPr/>
          <a:lstStyle/>
          <a:p>
            <a:endParaRPr lang="ar-TN"/>
          </a:p>
        </p:txBody>
      </p:sp>
      <p:sp>
        <p:nvSpPr>
          <p:cNvPr id="6" name="Espace réservé du numéro de diapositive 5"/>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5" name="Espace réservé du pied de page 4"/>
          <p:cNvSpPr>
            <a:spLocks noGrp="1"/>
          </p:cNvSpPr>
          <p:nvPr>
            <p:ph type="ftr" sz="quarter" idx="11"/>
          </p:nvPr>
        </p:nvSpPr>
        <p:spPr/>
        <p:txBody>
          <a:bodyPr/>
          <a:lstStyle/>
          <a:p>
            <a:endParaRPr lang="ar-TN"/>
          </a:p>
        </p:txBody>
      </p:sp>
      <p:sp>
        <p:nvSpPr>
          <p:cNvPr id="6" name="Espace réservé du numéro de diapositive 5"/>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TN"/>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5" name="Espace réservé du pied de page 4"/>
          <p:cNvSpPr>
            <a:spLocks noGrp="1"/>
          </p:cNvSpPr>
          <p:nvPr>
            <p:ph type="ftr" sz="quarter" idx="11"/>
          </p:nvPr>
        </p:nvSpPr>
        <p:spPr/>
        <p:txBody>
          <a:bodyPr/>
          <a:lstStyle/>
          <a:p>
            <a:endParaRPr lang="ar-TN"/>
          </a:p>
        </p:txBody>
      </p:sp>
      <p:sp>
        <p:nvSpPr>
          <p:cNvPr id="6" name="Espace réservé du numéro de diapositive 5"/>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5" name="Espace réservé du pied de page 4"/>
          <p:cNvSpPr>
            <a:spLocks noGrp="1"/>
          </p:cNvSpPr>
          <p:nvPr>
            <p:ph type="ftr" sz="quarter" idx="11"/>
          </p:nvPr>
        </p:nvSpPr>
        <p:spPr/>
        <p:txBody>
          <a:bodyPr/>
          <a:lstStyle/>
          <a:p>
            <a:endParaRPr lang="ar-TN"/>
          </a:p>
        </p:txBody>
      </p:sp>
      <p:sp>
        <p:nvSpPr>
          <p:cNvPr id="6" name="Espace réservé du numéro de diapositive 5"/>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TN"/>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5" name="Espace réservé du pied de page 4"/>
          <p:cNvSpPr>
            <a:spLocks noGrp="1"/>
          </p:cNvSpPr>
          <p:nvPr>
            <p:ph type="ftr" sz="quarter" idx="11"/>
          </p:nvPr>
        </p:nvSpPr>
        <p:spPr/>
        <p:txBody>
          <a:bodyPr/>
          <a:lstStyle/>
          <a:p>
            <a:endParaRPr lang="ar-TN"/>
          </a:p>
        </p:txBody>
      </p:sp>
      <p:sp>
        <p:nvSpPr>
          <p:cNvPr id="6" name="Espace réservé du numéro de diapositive 5"/>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5" name="Espace réservé de la date 4"/>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6" name="Espace réservé du pied de page 5"/>
          <p:cNvSpPr>
            <a:spLocks noGrp="1"/>
          </p:cNvSpPr>
          <p:nvPr>
            <p:ph type="ftr" sz="quarter" idx="11"/>
          </p:nvPr>
        </p:nvSpPr>
        <p:spPr/>
        <p:txBody>
          <a:bodyPr/>
          <a:lstStyle/>
          <a:p>
            <a:endParaRPr lang="ar-TN"/>
          </a:p>
        </p:txBody>
      </p:sp>
      <p:sp>
        <p:nvSpPr>
          <p:cNvPr id="7" name="Espace réservé du numéro de diapositive 6"/>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TN"/>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7" name="Espace réservé de la date 6"/>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8" name="Espace réservé du pied de page 7"/>
          <p:cNvSpPr>
            <a:spLocks noGrp="1"/>
          </p:cNvSpPr>
          <p:nvPr>
            <p:ph type="ftr" sz="quarter" idx="11"/>
          </p:nvPr>
        </p:nvSpPr>
        <p:spPr/>
        <p:txBody>
          <a:bodyPr/>
          <a:lstStyle/>
          <a:p>
            <a:endParaRPr lang="ar-TN"/>
          </a:p>
        </p:txBody>
      </p:sp>
      <p:sp>
        <p:nvSpPr>
          <p:cNvPr id="9" name="Espace réservé du numéro de diapositive 8"/>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TN"/>
          </a:p>
        </p:txBody>
      </p:sp>
      <p:sp>
        <p:nvSpPr>
          <p:cNvPr id="3" name="Espace réservé de la date 2"/>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4" name="Espace réservé du pied de page 3"/>
          <p:cNvSpPr>
            <a:spLocks noGrp="1"/>
          </p:cNvSpPr>
          <p:nvPr>
            <p:ph type="ftr" sz="quarter" idx="11"/>
          </p:nvPr>
        </p:nvSpPr>
        <p:spPr/>
        <p:txBody>
          <a:bodyPr/>
          <a:lstStyle/>
          <a:p>
            <a:endParaRPr lang="ar-TN"/>
          </a:p>
        </p:txBody>
      </p:sp>
      <p:sp>
        <p:nvSpPr>
          <p:cNvPr id="5" name="Espace réservé du numéro de diapositive 4"/>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3" name="Espace réservé du pied de page 2"/>
          <p:cNvSpPr>
            <a:spLocks noGrp="1"/>
          </p:cNvSpPr>
          <p:nvPr>
            <p:ph type="ftr" sz="quarter" idx="11"/>
          </p:nvPr>
        </p:nvSpPr>
        <p:spPr/>
        <p:txBody>
          <a:bodyPr/>
          <a:lstStyle/>
          <a:p>
            <a:endParaRPr lang="ar-TN"/>
          </a:p>
        </p:txBody>
      </p:sp>
      <p:sp>
        <p:nvSpPr>
          <p:cNvPr id="4" name="Espace réservé du numéro de diapositive 3"/>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TN"/>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6" name="Espace réservé du pied de page 5"/>
          <p:cNvSpPr>
            <a:spLocks noGrp="1"/>
          </p:cNvSpPr>
          <p:nvPr>
            <p:ph type="ftr" sz="quarter" idx="11"/>
          </p:nvPr>
        </p:nvSpPr>
        <p:spPr/>
        <p:txBody>
          <a:bodyPr/>
          <a:lstStyle/>
          <a:p>
            <a:endParaRPr lang="ar-TN"/>
          </a:p>
        </p:txBody>
      </p:sp>
      <p:sp>
        <p:nvSpPr>
          <p:cNvPr id="7" name="Espace réservé du numéro de diapositive 6"/>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TN"/>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TN"/>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31064F-5415-46F9-A9DB-B6CA04452DD0}" type="datetimeFigureOut">
              <a:rPr lang="ar-TN" smtClean="0"/>
              <a:pPr/>
              <a:t>22-06-1440</a:t>
            </a:fld>
            <a:endParaRPr lang="ar-TN"/>
          </a:p>
        </p:txBody>
      </p:sp>
      <p:sp>
        <p:nvSpPr>
          <p:cNvPr id="6" name="Espace réservé du pied de page 5"/>
          <p:cNvSpPr>
            <a:spLocks noGrp="1"/>
          </p:cNvSpPr>
          <p:nvPr>
            <p:ph type="ftr" sz="quarter" idx="11"/>
          </p:nvPr>
        </p:nvSpPr>
        <p:spPr/>
        <p:txBody>
          <a:bodyPr/>
          <a:lstStyle/>
          <a:p>
            <a:endParaRPr lang="ar-TN"/>
          </a:p>
        </p:txBody>
      </p:sp>
      <p:sp>
        <p:nvSpPr>
          <p:cNvPr id="7" name="Espace réservé du numéro de diapositive 6"/>
          <p:cNvSpPr>
            <a:spLocks noGrp="1"/>
          </p:cNvSpPr>
          <p:nvPr>
            <p:ph type="sldNum" sz="quarter" idx="12"/>
          </p:nvPr>
        </p:nvSpPr>
        <p:spPr/>
        <p:txBody>
          <a:bodyPr/>
          <a:lstStyle/>
          <a:p>
            <a:fld id="{A24DEDAB-F7EC-4F32-BB78-C43462552164}" type="slidenum">
              <a:rPr lang="ar-TN" smtClean="0"/>
              <a:pPr/>
              <a:t>‹#›</a:t>
            </a:fld>
            <a:endParaRPr lang="ar-T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r-FR" smtClean="0"/>
              <a:t>Cliquez pour modifier le style du titre</a:t>
            </a:r>
            <a:endParaRPr lang="ar-TN"/>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TN"/>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31064F-5415-46F9-A9DB-B6CA04452DD0}" type="datetimeFigureOut">
              <a:rPr lang="ar-TN" smtClean="0"/>
              <a:pPr/>
              <a:t>22-06-1440</a:t>
            </a:fld>
            <a:endParaRPr lang="ar-T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TN"/>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24DEDAB-F7EC-4F32-BB78-C43462552164}" type="slidenum">
              <a:rPr lang="ar-TN" smtClean="0"/>
              <a:pPr/>
              <a:t>‹#›</a:t>
            </a:fld>
            <a:endParaRPr lang="ar-T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T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57158" y="2130425"/>
            <a:ext cx="8286808" cy="1470025"/>
          </a:xfrm>
        </p:spPr>
        <p:txBody>
          <a:bodyPr/>
          <a:lstStyle/>
          <a:p>
            <a:r>
              <a:rPr lang="en-US" b="1" dirty="0" err="1" smtClean="0"/>
              <a:t>المساواة</a:t>
            </a:r>
            <a:r>
              <a:rPr lang="ar-TN" b="1" dirty="0" smtClean="0"/>
              <a:t> </a:t>
            </a:r>
            <a:r>
              <a:rPr lang="en-US" b="1" dirty="0" smtClean="0"/>
              <a:t> </a:t>
            </a:r>
            <a:r>
              <a:rPr lang="en-US" b="1" dirty="0" err="1" smtClean="0"/>
              <a:t>في</a:t>
            </a:r>
            <a:r>
              <a:rPr lang="en-US" b="1" dirty="0" smtClean="0"/>
              <a:t> </a:t>
            </a:r>
            <a:r>
              <a:rPr lang="ar-TN" b="1" dirty="0" smtClean="0"/>
              <a:t> </a:t>
            </a:r>
            <a:r>
              <a:rPr lang="en-US" b="1" dirty="0" err="1" smtClean="0"/>
              <a:t>الفرص</a:t>
            </a:r>
            <a:r>
              <a:rPr lang="en-US" b="1" dirty="0" smtClean="0"/>
              <a:t> </a:t>
            </a:r>
            <a:r>
              <a:rPr lang="en-US" b="1" dirty="0" err="1" smtClean="0"/>
              <a:t>والمعاملة</a:t>
            </a:r>
            <a:r>
              <a:rPr lang="ar-TN" b="1" dirty="0" smtClean="0"/>
              <a:t> </a:t>
            </a:r>
            <a:r>
              <a:rPr lang="en-US" b="1" dirty="0" smtClean="0"/>
              <a:t> </a:t>
            </a:r>
            <a:r>
              <a:rPr lang="en-US" b="1" dirty="0" err="1" smtClean="0"/>
              <a:t>في</a:t>
            </a:r>
            <a:r>
              <a:rPr lang="en-US" b="1" dirty="0" smtClean="0"/>
              <a:t> </a:t>
            </a:r>
            <a:r>
              <a:rPr lang="ar-TN" b="1" dirty="0" smtClean="0"/>
              <a:t> </a:t>
            </a:r>
            <a:r>
              <a:rPr lang="en-US" b="1" dirty="0" err="1" smtClean="0"/>
              <a:t>التشغيل</a:t>
            </a:r>
            <a:r>
              <a:rPr lang="en-US" b="1" dirty="0" smtClean="0"/>
              <a:t> و</a:t>
            </a:r>
            <a:r>
              <a:rPr lang="ar-TN" b="1" dirty="0" smtClean="0"/>
              <a:t> </a:t>
            </a:r>
            <a:r>
              <a:rPr lang="en-US" b="1" dirty="0" err="1" smtClean="0"/>
              <a:t>المهنة</a:t>
            </a:r>
            <a:endParaRPr lang="ar-TN"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9144000"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p:cNvSpPr txBox="1">
            <a:spLocks/>
          </p:cNvSpPr>
          <p:nvPr/>
        </p:nvSpPr>
        <p:spPr>
          <a:xfrm>
            <a:off x="467544" y="1412776"/>
            <a:ext cx="8358217" cy="242888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endParaRPr lang="ar-TN" sz="2400" dirty="0" smtClean="0"/>
          </a:p>
          <a:p>
            <a:pPr algn="just">
              <a:buFont typeface="Arial" pitchFamily="34" charset="0"/>
              <a:buNone/>
            </a:pPr>
            <a:r>
              <a:rPr lang="ar-TN" sz="2400" dirty="0" smtClean="0"/>
              <a:t>-</a:t>
            </a:r>
            <a:r>
              <a:rPr lang="ar-SA" sz="2400" dirty="0" smtClean="0"/>
              <a:t>صعوبة قياس ظاهرة التمييز وجمع البيانات المتعلقة بها .</a:t>
            </a:r>
            <a:endParaRPr lang="ar-TN" sz="2400" dirty="0" smtClean="0"/>
          </a:p>
          <a:p>
            <a:pPr algn="just">
              <a:buFont typeface="Arial" pitchFamily="34" charset="0"/>
              <a:buNone/>
            </a:pPr>
            <a:r>
              <a:rPr lang="ar-TN" sz="2400" dirty="0" smtClean="0"/>
              <a:t>-</a:t>
            </a:r>
            <a:r>
              <a:rPr lang="ar-SA" sz="2400" dirty="0" smtClean="0"/>
              <a:t>الصعوبات التي يواجهها ضحايا التمييز في تفعيل القوانين القائمة .</a:t>
            </a:r>
            <a:endParaRPr lang="en-US" sz="2400" dirty="0" smtClean="0"/>
          </a:p>
          <a:p>
            <a:pPr algn="just">
              <a:buFont typeface="Arial" pitchFamily="34" charset="0"/>
              <a:buNone/>
            </a:pPr>
            <a:r>
              <a:rPr lang="ar-TN" sz="2400" dirty="0" smtClean="0"/>
              <a:t>-</a:t>
            </a:r>
            <a:r>
              <a:rPr lang="ar-SA" sz="2400" dirty="0" smtClean="0"/>
              <a:t>بروز أشكال جديدة للتمييز : بالإضافة إلى الأنماط المتداولة منذ أمد طويل كالتمييز</a:t>
            </a:r>
            <a:r>
              <a:rPr lang="ar-JO" sz="2400" dirty="0" smtClean="0"/>
              <a:t> </a:t>
            </a:r>
            <a:r>
              <a:rPr lang="ar-SA" sz="2400" dirty="0" smtClean="0"/>
              <a:t>على أساس الجنس أو العرق أو الدين أو الجنسية أو الرأي السياسي ، برزت أشكال حديثة للتمييز </a:t>
            </a:r>
            <a:r>
              <a:rPr lang="ar-SA" sz="2400" b="1" dirty="0" smtClean="0"/>
              <a:t>وبالأخص : المعاملة غير المنصفة لكل من الشباب وكبار السن والمعوقين والحاملين لفيروس المناعة البشرية الإيدز، ممارسات التمييز على أساس السمات الوراثية أو نمط العيش الخ .</a:t>
            </a:r>
            <a:endParaRPr lang="en-US" sz="2400" b="1" dirty="0" smtClean="0"/>
          </a:p>
          <a:p>
            <a:pPr algn="just">
              <a:buFont typeface="Arial" pitchFamily="34" charset="0"/>
              <a:buNone/>
            </a:pPr>
            <a:endParaRPr lang="ar-TN" sz="2400" dirty="0" smtClean="0"/>
          </a:p>
          <a:p>
            <a:pPr algn="just">
              <a:buFont typeface="Arial" pitchFamily="34" charset="0"/>
              <a:buNone/>
            </a:pPr>
            <a:endParaRPr lang="en-US" sz="2400" dirty="0" smtClean="0"/>
          </a:p>
          <a:p>
            <a:pPr algn="just">
              <a:buFont typeface="Arial" pitchFamily="34" charset="0"/>
              <a:buNone/>
            </a:pPr>
            <a:endParaRPr lang="ar-TN" sz="2400" dirty="0" smtClean="0"/>
          </a:p>
          <a:p>
            <a:pPr algn="just"/>
            <a:endParaRPr lang="ar-TN"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02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21440" y="1916832"/>
            <a:ext cx="8501122" cy="3214710"/>
          </a:xfrm>
        </p:spPr>
        <p:txBody>
          <a:bodyPr>
            <a:noAutofit/>
          </a:bodyPr>
          <a:lstStyle/>
          <a:p>
            <a:pPr algn="r"/>
            <a:r>
              <a:rPr lang="ar-TN" sz="2400" dirty="0" smtClean="0"/>
              <a:t>إن المتأمل في واقع المرأة العربية يلاحظ وجود مجموعة كبيرة من التحديات في عالم العمل، وتُظهر البيانات وعلى الرغم من حصول المرأة العربية على مستويات تعليمية عالية، لم يترجم ذلك إلى نتائج اقتصادية. فبحسب وثيقة مشتركة بين منظمة العمل الدولية وبرنامج الأمم المتحدة الإنمائي عن النمو الاقتصادي في هذه المنطقة، لا يزال معدل مشاركة المرأة في القوى العاملة فيها هو الأدنى في العالم إذ يبلغ 26 في المائة مقارنة بالمعدل العالمي الذي يبلغ 56 في المائة، في حين يبلغ معدل مشاركة الرجل في القوى العاملة في المنطقة 76 في المائة وهو أعلى من المعدل العالمي الذي يبلغ 74 في المائة.</a:t>
            </a:r>
            <a:br>
              <a:rPr lang="ar-TN" sz="2400" dirty="0" smtClean="0"/>
            </a:br>
            <a:endParaRPr lang="ar-TN"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9144000" cy="3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idx="4294967295"/>
          </p:nvPr>
        </p:nvSpPr>
        <p:spPr>
          <a:xfrm>
            <a:off x="997214" y="2636912"/>
            <a:ext cx="7415242" cy="3214709"/>
          </a:xfrm>
        </p:spPr>
        <p:txBody>
          <a:bodyPr>
            <a:noAutofit/>
          </a:bodyPr>
          <a:lstStyle/>
          <a:p>
            <a:pPr algn="just"/>
            <a:r>
              <a:rPr lang="ar-TN" sz="2400" dirty="0" smtClean="0"/>
              <a:t>ومن هنا تكتسي المصادقة </a:t>
            </a:r>
            <a:r>
              <a:rPr lang="ar-TN" sz="2400" dirty="0"/>
              <a:t>على الاتفاقيات الرئيسية للمساواة بين الجنسين الخاصة بمنظمة العمل الدولية وتنفيذها ذات أهمية خاصة لتحسين الفرص المتاحة أمام المرأة في المنطقة. وحتى في الدول العربية التي صادقت على اتفاقية مساواة العمال والعاملات في الأجر رقم 100 لعام 1951 واتفاقية التمييز في الاستخدام والمهنة رقم 111 لعام 1958، لا تزال الأطر التشريعية غير متسقة معهما. ووحدها اليمن صادقت على اتفاقية العمال ذوو المسؤوليات العائلية رقم 156 لعام 1981، في حين لم تصادق أي دولة عربية على اتفاقية حماية الأمومة رقم 183 لعام 2000</a:t>
            </a:r>
            <a:r>
              <a:rPr lang="ar-TN" sz="2400" dirty="0" smtClean="0"/>
              <a:t>.</a:t>
            </a:r>
            <a:br>
              <a:rPr lang="ar-TN" sz="2400" dirty="0" smtClean="0"/>
            </a:br>
            <a:r>
              <a:rPr lang="ar-TN" sz="2400" dirty="0" smtClean="0"/>
              <a:t>وهي نفس الملاحظات التي رفعها (بيان المدير العام لمنظمة العمل الدولية:تحقيق المساواة بحلول عام 2030) بمناسبة اليوم العالمي </a:t>
            </a:r>
            <a:r>
              <a:rPr lang="ar-TN" sz="2400" dirty="0" err="1" smtClean="0"/>
              <a:t>للمراة</a:t>
            </a:r>
            <a:r>
              <a:rPr lang="ar-TN" sz="2400" dirty="0" smtClean="0"/>
              <a:t> سنة2016 وهي دعوة </a:t>
            </a:r>
            <a:r>
              <a:rPr lang="ar-TN" sz="2400" dirty="0" err="1" smtClean="0"/>
              <a:t>الى</a:t>
            </a:r>
            <a:r>
              <a:rPr lang="ar-TN" sz="2400" dirty="0" smtClean="0"/>
              <a:t> تحقيق المساواة التامة بين الجنسين في كل </a:t>
            </a:r>
            <a:r>
              <a:rPr lang="ar-TN" sz="2400" dirty="0" err="1" smtClean="0"/>
              <a:t>انحاء</a:t>
            </a:r>
            <a:r>
              <a:rPr lang="ar-TN" sz="2400" dirty="0" smtClean="0"/>
              <a:t> العالم</a:t>
            </a:r>
            <a:br>
              <a:rPr lang="ar-TN" sz="2400" dirty="0" smtClean="0"/>
            </a:br>
            <a:r>
              <a:rPr lang="ar-TN" sz="2400" dirty="0" smtClean="0"/>
              <a:t/>
            </a:r>
            <a:br>
              <a:rPr lang="ar-TN" sz="2400" dirty="0" smtClean="0"/>
            </a:br>
            <a:endParaRPr lang="ar-TN"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OUZI~1.OUE\DOCUME~1\4VIDEO~1\4VIDEO~1\Image\_F5D0~1.203\اليوم العالمي للمرأة_ بيانٌ للمدير العا...ساواة بحلول عام 2030، المستقبل هو الآن0001.jpg"/>
          <p:cNvPicPr>
            <a:picLocks noChangeAspect="1" noChangeArrowheads="1"/>
          </p:cNvPicPr>
          <p:nvPr/>
        </p:nvPicPr>
        <p:blipFill>
          <a:blip r:embed="rId2"/>
          <a:srcRect/>
          <a:stretch>
            <a:fillRect/>
          </a:stretch>
        </p:blipFill>
        <p:spPr bwMode="auto">
          <a:xfrm>
            <a:off x="1691680" y="692696"/>
            <a:ext cx="7013814" cy="5805264"/>
          </a:xfrm>
          <a:prstGeom prst="rect">
            <a:avLst/>
          </a:prstGeom>
          <a:noFill/>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OUZI~1.OUE\DOCUME~1\4VIDEO~1\4VIDEO~1\Image\_F5D0~1.203\اليوم العالمي للمرأة_ بيانٌ للمدير العا...ساواة بحلول عام 2030، المستقبل هو الآن0002.jpg"/>
          <p:cNvPicPr>
            <a:picLocks noChangeAspect="1" noChangeArrowheads="1"/>
          </p:cNvPicPr>
          <p:nvPr/>
        </p:nvPicPr>
        <p:blipFill rotWithShape="1">
          <a:blip r:embed="rId2"/>
          <a:srcRect b="35661"/>
          <a:stretch/>
        </p:blipFill>
        <p:spPr bwMode="auto">
          <a:xfrm>
            <a:off x="1779229" y="438581"/>
            <a:ext cx="6124752" cy="5833996"/>
          </a:xfrm>
          <a:prstGeom prst="rect">
            <a:avLst/>
          </a:prstGeom>
          <a:noFill/>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11560" y="1196752"/>
            <a:ext cx="8215370" cy="4714908"/>
          </a:xfrm>
        </p:spPr>
        <p:txBody>
          <a:bodyPr>
            <a:noAutofit/>
          </a:bodyPr>
          <a:lstStyle/>
          <a:p>
            <a:pPr algn="r"/>
            <a:r>
              <a:rPr lang="ar-TN" sz="2400" dirty="0" smtClean="0"/>
              <a:t/>
            </a:r>
            <a:br>
              <a:rPr lang="ar-TN" sz="2400" dirty="0" smtClean="0"/>
            </a:br>
            <a:r>
              <a:rPr lang="ar-TN" sz="2400" dirty="0" smtClean="0"/>
              <a:t/>
            </a:r>
            <a:br>
              <a:rPr lang="ar-TN" sz="2400" dirty="0" smtClean="0"/>
            </a:br>
            <a:r>
              <a:rPr lang="ar-TN" sz="2400" dirty="0" smtClean="0"/>
              <a:t>وعليه (ان تحقيق المساواة بين الرجل والمرأة اقتصاديا تعد من العوامل الهامة لتحقيق النمو الاقتصادي والتنمية المستدامة.فعلى المستوى العالمي التغلب على عدم المساواة بين الرجل والمرأة يترتب عنه زيادة الناتج المحلي الإجمالي في 2025 وتصل هذه الزيادة الى12مليار دولار.وهو ما يوازي حجم الناتج المحلي الإجمالي لاقتصاديات كلا من اليابان والمانيا والمملكة المتحدة مجتمعين)</a:t>
            </a:r>
            <a:r>
              <a:rPr lang="ar-TN" sz="2400" b="1" dirty="0" smtClean="0"/>
              <a:t>د.منى فريد بدران الاجتماع العربي الثلاثي حول مستقبل العمل بيروت مارس2018</a:t>
            </a:r>
            <a:r>
              <a:rPr lang="ar-TN" sz="2400" dirty="0" smtClean="0"/>
              <a:t/>
            </a:r>
            <a:br>
              <a:rPr lang="ar-TN" sz="2400" dirty="0" smtClean="0"/>
            </a:br>
            <a:r>
              <a:rPr lang="ar-TN" sz="2400" dirty="0" smtClean="0"/>
              <a:t>أما على المستوى الإقليمي نجد أن نصيب المرأة من الناتج المحلي ما يوازي 18 في المائة فقط في دول الشرق الأوسط وشمال إفريقيا,بينما يمثل نصيب المرأة من حجم السكان50 في المائة أي نصف حجم السكان وتشير المؤشرات الاقتصادية إلى انه من بين أكثر الدول من عشرة دول تظهر فيها أعلى مستويات من الفجوة في العمل بين الرجل والمرأة,نجد6دول عربية وهي قطر ومصر والعراق والإمارات والمغرب والمملكة العربية </a:t>
            </a:r>
            <a:r>
              <a:rPr lang="ar-TN" sz="2400" dirty="0" smtClean="0"/>
              <a:t>السعودية</a:t>
            </a:r>
            <a:endParaRPr lang="ar-TN"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628800"/>
            <a:ext cx="8208912" cy="3046988"/>
          </a:xfrm>
          <a:prstGeom prst="rect">
            <a:avLst/>
          </a:prstGeom>
        </p:spPr>
        <p:txBody>
          <a:bodyPr wrap="square">
            <a:spAutoFit/>
          </a:bodyPr>
          <a:lstStyle/>
          <a:p>
            <a:r>
              <a:rPr lang="ar-TN" sz="2400" dirty="0"/>
              <a:t/>
            </a:r>
            <a:br>
              <a:rPr lang="ar-TN" sz="2400" dirty="0"/>
            </a:br>
            <a:r>
              <a:rPr lang="ar-TN" sz="2400" dirty="0"/>
              <a:t>وتفيد التقارير أن هناك 4عوامل رئيسية تحول دون تحقيق المساواة بين الرجل والمرأة في مختلف أشكال العمل وكل مستويات التنمية وهي:</a:t>
            </a:r>
            <a:br>
              <a:rPr lang="ar-TN" sz="2400" dirty="0"/>
            </a:br>
            <a:r>
              <a:rPr lang="ar-TN" sz="2400" dirty="0"/>
              <a:t>-العادات الاجتماعية الرجعية,</a:t>
            </a:r>
            <a:br>
              <a:rPr lang="ar-TN" sz="2400" dirty="0"/>
            </a:br>
            <a:r>
              <a:rPr lang="ar-TN" sz="2400" dirty="0"/>
              <a:t>-والتمييز في القوانين ضد المرأة,</a:t>
            </a:r>
            <a:br>
              <a:rPr lang="ar-TN" sz="2400" dirty="0"/>
            </a:br>
            <a:r>
              <a:rPr lang="ar-TN" sz="2400" dirty="0"/>
              <a:t>-وعدم وجود حماية قانونية للمرأة,</a:t>
            </a:r>
            <a:br>
              <a:rPr lang="ar-TN" sz="2400" dirty="0"/>
            </a:br>
            <a:r>
              <a:rPr lang="ar-TN" sz="2400" dirty="0"/>
              <a:t>-والفجوة بين الرجل والمرأة في العمل غير مدفوع الأجر في المنزل والخدمة بالمنزل بالإضافة إلى عدم وجود مساواة في تملك الأصول النقدية والعينية.</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222582727"/>
              </p:ext>
            </p:extLst>
          </p:nvPr>
        </p:nvGraphicFramePr>
        <p:xfrm>
          <a:off x="971109" y="2348880"/>
          <a:ext cx="6766905" cy="4064496"/>
        </p:xfrm>
        <a:graphic>
          <a:graphicData uri="http://schemas.openxmlformats.org/drawingml/2006/table">
            <a:tbl>
              <a:tblPr rtl="1" firstRow="1" bandRow="1">
                <a:tableStyleId>{93296810-A885-4BE3-A3E7-6D5BEEA58F35}</a:tableStyleId>
              </a:tblPr>
              <a:tblGrid>
                <a:gridCol w="2096910">
                  <a:extLst>
                    <a:ext uri="{9D8B030D-6E8A-4147-A177-3AD203B41FA5}">
                      <a16:colId xmlns:a16="http://schemas.microsoft.com/office/drawing/2014/main" val="20000"/>
                    </a:ext>
                  </a:extLst>
                </a:gridCol>
                <a:gridCol w="2414360">
                  <a:extLst>
                    <a:ext uri="{9D8B030D-6E8A-4147-A177-3AD203B41FA5}">
                      <a16:colId xmlns:a16="http://schemas.microsoft.com/office/drawing/2014/main" val="20001"/>
                    </a:ext>
                  </a:extLst>
                </a:gridCol>
                <a:gridCol w="2255635">
                  <a:extLst>
                    <a:ext uri="{9D8B030D-6E8A-4147-A177-3AD203B41FA5}">
                      <a16:colId xmlns:a16="http://schemas.microsoft.com/office/drawing/2014/main" val="20002"/>
                    </a:ext>
                  </a:extLst>
                </a:gridCol>
              </a:tblGrid>
              <a:tr h="864096">
                <a:tc>
                  <a:txBody>
                    <a:bodyPr/>
                    <a:lstStyle/>
                    <a:p>
                      <a:pPr algn="ctr" rtl="1"/>
                      <a:r>
                        <a:rPr lang="ar-TN" sz="2400" dirty="0" smtClean="0"/>
                        <a:t>البلد</a:t>
                      </a:r>
                      <a:endParaRPr lang="ar-TN" sz="2400" dirty="0"/>
                    </a:p>
                  </a:txBody>
                  <a:tcPr/>
                </a:tc>
                <a:tc>
                  <a:txBody>
                    <a:bodyPr/>
                    <a:lstStyle/>
                    <a:p>
                      <a:pPr algn="ctr" rtl="1"/>
                      <a:r>
                        <a:rPr lang="ar-TN" sz="2400" dirty="0" smtClean="0"/>
                        <a:t>المراة</a:t>
                      </a:r>
                      <a:endParaRPr lang="ar-TN" sz="2400" dirty="0" smtClean="0"/>
                    </a:p>
                  </a:txBody>
                  <a:tcPr/>
                </a:tc>
                <a:tc>
                  <a:txBody>
                    <a:bodyPr/>
                    <a:lstStyle/>
                    <a:p>
                      <a:pPr algn="ctr" rtl="1"/>
                      <a:r>
                        <a:rPr lang="ar-TN" sz="2400" dirty="0" smtClean="0"/>
                        <a:t>الرجل</a:t>
                      </a:r>
                      <a:endParaRPr lang="ar-TN" sz="2400" dirty="0"/>
                    </a:p>
                  </a:txBody>
                  <a:tcPr/>
                </a:tc>
                <a:extLst>
                  <a:ext uri="{0D108BD9-81ED-4DB2-BD59-A6C34878D82A}">
                    <a16:rowId xmlns:a16="http://schemas.microsoft.com/office/drawing/2014/main" val="10000"/>
                  </a:ext>
                </a:extLst>
              </a:tr>
              <a:tr h="336945">
                <a:tc>
                  <a:txBody>
                    <a:bodyPr/>
                    <a:lstStyle/>
                    <a:p>
                      <a:pPr rtl="1"/>
                      <a:r>
                        <a:rPr lang="ar-TN" sz="2400" dirty="0" smtClean="0"/>
                        <a:t>الجزائر</a:t>
                      </a:r>
                      <a:endParaRPr lang="ar-TN" sz="2400" dirty="0"/>
                    </a:p>
                  </a:txBody>
                  <a:tcPr/>
                </a:tc>
                <a:tc>
                  <a:txBody>
                    <a:bodyPr/>
                    <a:lstStyle/>
                    <a:p>
                      <a:pPr rtl="1"/>
                      <a:r>
                        <a:rPr lang="ar-TN" sz="2400" dirty="0" smtClean="0"/>
                        <a:t>3546</a:t>
                      </a:r>
                      <a:endParaRPr lang="ar-TN" sz="2400" dirty="0"/>
                    </a:p>
                  </a:txBody>
                  <a:tcPr/>
                </a:tc>
                <a:tc>
                  <a:txBody>
                    <a:bodyPr/>
                    <a:lstStyle/>
                    <a:p>
                      <a:pPr rtl="1"/>
                      <a:r>
                        <a:rPr lang="ar-TN" sz="2400" dirty="0" smtClean="0"/>
                        <a:t>10515</a:t>
                      </a:r>
                      <a:endParaRPr lang="ar-TN" sz="2400" dirty="0"/>
                    </a:p>
                  </a:txBody>
                  <a:tcPr/>
                </a:tc>
                <a:extLst>
                  <a:ext uri="{0D108BD9-81ED-4DB2-BD59-A6C34878D82A}">
                    <a16:rowId xmlns:a16="http://schemas.microsoft.com/office/drawing/2014/main" val="10001"/>
                  </a:ext>
                </a:extLst>
              </a:tr>
              <a:tr h="336945">
                <a:tc>
                  <a:txBody>
                    <a:bodyPr/>
                    <a:lstStyle/>
                    <a:p>
                      <a:pPr rtl="1"/>
                      <a:r>
                        <a:rPr lang="ar-TN" sz="2400" dirty="0" smtClean="0"/>
                        <a:t>مصر</a:t>
                      </a:r>
                      <a:endParaRPr lang="ar-TN" sz="2400" dirty="0"/>
                    </a:p>
                  </a:txBody>
                  <a:tcPr/>
                </a:tc>
                <a:tc>
                  <a:txBody>
                    <a:bodyPr/>
                    <a:lstStyle/>
                    <a:p>
                      <a:pPr rtl="1"/>
                      <a:r>
                        <a:rPr lang="ar-TN" sz="2400" dirty="0" smtClean="0"/>
                        <a:t>1635</a:t>
                      </a:r>
                      <a:endParaRPr lang="ar-TN" sz="2400" dirty="0"/>
                    </a:p>
                  </a:txBody>
                  <a:tcPr/>
                </a:tc>
                <a:tc>
                  <a:txBody>
                    <a:bodyPr/>
                    <a:lstStyle/>
                    <a:p>
                      <a:pPr rtl="1"/>
                      <a:r>
                        <a:rPr lang="ar-TN" sz="2400" dirty="0" smtClean="0"/>
                        <a:t>7024</a:t>
                      </a:r>
                      <a:endParaRPr lang="ar-TN" sz="2400" dirty="0"/>
                    </a:p>
                  </a:txBody>
                  <a:tcPr/>
                </a:tc>
                <a:extLst>
                  <a:ext uri="{0D108BD9-81ED-4DB2-BD59-A6C34878D82A}">
                    <a16:rowId xmlns:a16="http://schemas.microsoft.com/office/drawing/2014/main" val="10002"/>
                  </a:ext>
                </a:extLst>
              </a:tr>
              <a:tr h="336945">
                <a:tc>
                  <a:txBody>
                    <a:bodyPr/>
                    <a:lstStyle/>
                    <a:p>
                      <a:pPr rtl="1"/>
                      <a:r>
                        <a:rPr lang="ar-TN" sz="2400" dirty="0" smtClean="0"/>
                        <a:t>المغرب</a:t>
                      </a:r>
                      <a:endParaRPr lang="ar-TN" sz="2400" dirty="0"/>
                    </a:p>
                  </a:txBody>
                  <a:tcPr/>
                </a:tc>
                <a:tc>
                  <a:txBody>
                    <a:bodyPr/>
                    <a:lstStyle/>
                    <a:p>
                      <a:pPr rtl="1"/>
                      <a:r>
                        <a:rPr lang="ar-TN" sz="2400" dirty="0" smtClean="0"/>
                        <a:t>1846</a:t>
                      </a:r>
                      <a:endParaRPr lang="ar-TN" sz="2400" dirty="0"/>
                    </a:p>
                  </a:txBody>
                  <a:tcPr/>
                </a:tc>
                <a:tc>
                  <a:txBody>
                    <a:bodyPr/>
                    <a:lstStyle/>
                    <a:p>
                      <a:pPr rtl="1"/>
                      <a:r>
                        <a:rPr lang="ar-TN" sz="2400" dirty="0" smtClean="0"/>
                        <a:t>7297</a:t>
                      </a:r>
                      <a:endParaRPr lang="ar-TN" sz="2400" dirty="0"/>
                    </a:p>
                  </a:txBody>
                  <a:tcPr/>
                </a:tc>
                <a:extLst>
                  <a:ext uri="{0D108BD9-81ED-4DB2-BD59-A6C34878D82A}">
                    <a16:rowId xmlns:a16="http://schemas.microsoft.com/office/drawing/2014/main" val="10003"/>
                  </a:ext>
                </a:extLst>
              </a:tr>
              <a:tr h="336945">
                <a:tc>
                  <a:txBody>
                    <a:bodyPr/>
                    <a:lstStyle/>
                    <a:p>
                      <a:pPr rtl="1"/>
                      <a:r>
                        <a:rPr lang="ar-TN" sz="2400" dirty="0" smtClean="0"/>
                        <a:t>السودان</a:t>
                      </a:r>
                      <a:endParaRPr lang="ar-TN" sz="2400" dirty="0"/>
                    </a:p>
                  </a:txBody>
                  <a:tcPr/>
                </a:tc>
                <a:tc>
                  <a:txBody>
                    <a:bodyPr/>
                    <a:lstStyle/>
                    <a:p>
                      <a:pPr rtl="1"/>
                      <a:r>
                        <a:rPr lang="ar-TN" sz="2400" dirty="0" smtClean="0"/>
                        <a:t>832</a:t>
                      </a:r>
                      <a:endParaRPr lang="ar-TN" sz="2400" dirty="0"/>
                    </a:p>
                  </a:txBody>
                  <a:tcPr/>
                </a:tc>
                <a:tc>
                  <a:txBody>
                    <a:bodyPr/>
                    <a:lstStyle/>
                    <a:p>
                      <a:pPr rtl="1"/>
                      <a:r>
                        <a:rPr lang="ar-TN" sz="2400" dirty="0" smtClean="0"/>
                        <a:t>3317</a:t>
                      </a:r>
                      <a:endParaRPr lang="ar-TN" sz="2400" dirty="0"/>
                    </a:p>
                  </a:txBody>
                  <a:tcPr/>
                </a:tc>
                <a:extLst>
                  <a:ext uri="{0D108BD9-81ED-4DB2-BD59-A6C34878D82A}">
                    <a16:rowId xmlns:a16="http://schemas.microsoft.com/office/drawing/2014/main" val="10004"/>
                  </a:ext>
                </a:extLst>
              </a:tr>
              <a:tr h="336945">
                <a:tc>
                  <a:txBody>
                    <a:bodyPr/>
                    <a:lstStyle/>
                    <a:p>
                      <a:pPr rtl="1"/>
                      <a:r>
                        <a:rPr lang="ar-TN" sz="2400" dirty="0" smtClean="0"/>
                        <a:t>تونس</a:t>
                      </a:r>
                      <a:endParaRPr lang="ar-TN" sz="2400" dirty="0"/>
                    </a:p>
                  </a:txBody>
                  <a:tcPr/>
                </a:tc>
                <a:tc>
                  <a:txBody>
                    <a:bodyPr/>
                    <a:lstStyle/>
                    <a:p>
                      <a:pPr rtl="1"/>
                      <a:r>
                        <a:rPr lang="ar-TN" sz="2400" dirty="0" smtClean="0"/>
                        <a:t>3748</a:t>
                      </a:r>
                      <a:endParaRPr lang="ar-TN" sz="2400" dirty="0"/>
                    </a:p>
                  </a:txBody>
                  <a:tcPr/>
                </a:tc>
                <a:tc>
                  <a:txBody>
                    <a:bodyPr/>
                    <a:lstStyle/>
                    <a:p>
                      <a:pPr rtl="1"/>
                      <a:r>
                        <a:rPr lang="ar-TN" sz="2400" dirty="0" smtClean="0"/>
                        <a:t>12924</a:t>
                      </a:r>
                      <a:endParaRPr lang="ar-TN" sz="2400" dirty="0"/>
                    </a:p>
                  </a:txBody>
                  <a:tcPr/>
                </a:tc>
                <a:extLst>
                  <a:ext uri="{0D108BD9-81ED-4DB2-BD59-A6C34878D82A}">
                    <a16:rowId xmlns:a16="http://schemas.microsoft.com/office/drawing/2014/main" val="10005"/>
                  </a:ext>
                </a:extLst>
              </a:tr>
              <a:tr h="336945">
                <a:tc>
                  <a:txBody>
                    <a:bodyPr/>
                    <a:lstStyle/>
                    <a:p>
                      <a:pPr rtl="1"/>
                      <a:r>
                        <a:rPr lang="ar-TN" sz="2400" dirty="0" smtClean="0"/>
                        <a:t>البحرين</a:t>
                      </a:r>
                      <a:endParaRPr lang="ar-TN" sz="2400" dirty="0"/>
                    </a:p>
                  </a:txBody>
                  <a:tcPr/>
                </a:tc>
                <a:tc>
                  <a:txBody>
                    <a:bodyPr/>
                    <a:lstStyle/>
                    <a:p>
                      <a:pPr rtl="1"/>
                      <a:r>
                        <a:rPr lang="ar-TN" sz="2400" dirty="0" smtClean="0"/>
                        <a:t>10496</a:t>
                      </a:r>
                      <a:endParaRPr lang="ar-TN" sz="2400" dirty="0"/>
                    </a:p>
                  </a:txBody>
                  <a:tcPr/>
                </a:tc>
                <a:tc>
                  <a:txBody>
                    <a:bodyPr/>
                    <a:lstStyle/>
                    <a:p>
                      <a:pPr rtl="1"/>
                      <a:r>
                        <a:rPr lang="ar-TN" sz="2400" dirty="0" smtClean="0"/>
                        <a:t>29796</a:t>
                      </a:r>
                      <a:endParaRPr lang="ar-TN" sz="2400" dirty="0"/>
                    </a:p>
                  </a:txBody>
                  <a:tcPr/>
                </a:tc>
                <a:extLst>
                  <a:ext uri="{0D108BD9-81ED-4DB2-BD59-A6C34878D82A}">
                    <a16:rowId xmlns:a16="http://schemas.microsoft.com/office/drawing/2014/main" val="10006"/>
                  </a:ext>
                </a:extLst>
              </a:tr>
              <a:tr h="336945">
                <a:tc>
                  <a:txBody>
                    <a:bodyPr/>
                    <a:lstStyle/>
                    <a:p>
                      <a:pPr rtl="1"/>
                      <a:r>
                        <a:rPr lang="ar-TN" sz="2400" dirty="0" err="1" smtClean="0"/>
                        <a:t>الاردن</a:t>
                      </a:r>
                      <a:endParaRPr lang="ar-TN" sz="2400" dirty="0"/>
                    </a:p>
                  </a:txBody>
                  <a:tcPr/>
                </a:tc>
                <a:tc>
                  <a:txBody>
                    <a:bodyPr/>
                    <a:lstStyle/>
                    <a:p>
                      <a:pPr rtl="1"/>
                      <a:r>
                        <a:rPr lang="ar-TN" sz="2400" dirty="0" smtClean="0"/>
                        <a:t>2566</a:t>
                      </a:r>
                      <a:endParaRPr lang="ar-TN" sz="2400" dirty="0"/>
                    </a:p>
                  </a:txBody>
                  <a:tcPr/>
                </a:tc>
                <a:tc>
                  <a:txBody>
                    <a:bodyPr/>
                    <a:lstStyle/>
                    <a:p>
                      <a:pPr rtl="1"/>
                      <a:r>
                        <a:rPr lang="ar-TN" sz="2400" dirty="0" smtClean="0"/>
                        <a:t>8270</a:t>
                      </a:r>
                      <a:endParaRPr lang="ar-TN" sz="2400" dirty="0"/>
                    </a:p>
                  </a:txBody>
                  <a:tcPr/>
                </a:tc>
                <a:extLst>
                  <a:ext uri="{0D108BD9-81ED-4DB2-BD59-A6C34878D82A}">
                    <a16:rowId xmlns:a16="http://schemas.microsoft.com/office/drawing/2014/main" val="10007"/>
                  </a:ext>
                </a:extLst>
              </a:tr>
            </a:tbl>
          </a:graphicData>
        </a:graphic>
      </p:graphicFrame>
      <p:sp>
        <p:nvSpPr>
          <p:cNvPr id="5" name="Titre 4"/>
          <p:cNvSpPr>
            <a:spLocks noGrp="1"/>
          </p:cNvSpPr>
          <p:nvPr>
            <p:ph type="title" idx="4294967295"/>
          </p:nvPr>
        </p:nvSpPr>
        <p:spPr>
          <a:xfrm>
            <a:off x="399804" y="971400"/>
            <a:ext cx="8358246" cy="1000132"/>
          </a:xfrm>
        </p:spPr>
        <p:txBody>
          <a:bodyPr>
            <a:noAutofit/>
          </a:bodyPr>
          <a:lstStyle/>
          <a:p>
            <a:r>
              <a:rPr lang="ar-TN" sz="2400" dirty="0" smtClean="0"/>
              <a:t/>
            </a:r>
            <a:br>
              <a:rPr lang="ar-TN" sz="2400" dirty="0" smtClean="0"/>
            </a:br>
            <a:r>
              <a:rPr lang="ar-TN" sz="2400" dirty="0" smtClean="0"/>
              <a:t/>
            </a:r>
            <a:br>
              <a:rPr lang="ar-TN" sz="2400" dirty="0" smtClean="0"/>
            </a:br>
            <a:r>
              <a:rPr lang="ar-TN" sz="2400" dirty="0" smtClean="0"/>
              <a:t>الفجوة في الدخل بين </a:t>
            </a:r>
            <a:r>
              <a:rPr lang="ar-TN" sz="2400" dirty="0" err="1" smtClean="0"/>
              <a:t>المراة</a:t>
            </a:r>
            <a:r>
              <a:rPr lang="ar-TN" sz="2400" dirty="0" smtClean="0"/>
              <a:t> والرجل في البلدان العربية(بالدولار)</a:t>
            </a:r>
            <a:br>
              <a:rPr lang="ar-TN" sz="2400" dirty="0" smtClean="0"/>
            </a:br>
            <a:r>
              <a:rPr lang="ar-TN" sz="2400" dirty="0" smtClean="0"/>
              <a:t>بعنوان سنة2005من تقرير المساواة بين الجنسين من صميم العمل اللائق لسنة2009</a:t>
            </a:r>
            <a:endParaRPr lang="ar-TN"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827584" y="1772816"/>
            <a:ext cx="8001056" cy="3643338"/>
          </a:xfrm>
        </p:spPr>
        <p:txBody>
          <a:bodyPr>
            <a:normAutofit/>
          </a:bodyPr>
          <a:lstStyle/>
          <a:p>
            <a:pPr algn="r"/>
            <a:r>
              <a:rPr lang="ar-TN" sz="2400" dirty="0" err="1" smtClean="0"/>
              <a:t>ان</a:t>
            </a:r>
            <a:r>
              <a:rPr lang="ar-TN" sz="2400" dirty="0" smtClean="0"/>
              <a:t> العمل على تحقيق المساواة في الفرص والمعاملة في الدول العربية زيادة على </a:t>
            </a:r>
            <a:r>
              <a:rPr lang="ar-TN" sz="2400" dirty="0" err="1" smtClean="0"/>
              <a:t>الاهمية</a:t>
            </a:r>
            <a:r>
              <a:rPr lang="ar-TN" sz="2400" dirty="0" smtClean="0"/>
              <a:t> الاجتماعية التي </a:t>
            </a:r>
            <a:r>
              <a:rPr lang="ar-TN" sz="2400" dirty="0" err="1" smtClean="0"/>
              <a:t>يكتسيها</a:t>
            </a:r>
            <a:r>
              <a:rPr lang="ar-TN" sz="2400" dirty="0" smtClean="0"/>
              <a:t> فانه رهان اقتصادي بالدرجة </a:t>
            </a:r>
            <a:r>
              <a:rPr lang="ar-TN" sz="2400" dirty="0" err="1" smtClean="0"/>
              <a:t>الاولى</a:t>
            </a:r>
            <a:r>
              <a:rPr lang="ar-TN" sz="2400" dirty="0" smtClean="0"/>
              <a:t> حيث تفيد التقارير الدولية </a:t>
            </a:r>
            <a:r>
              <a:rPr lang="ar-TN" sz="2400" dirty="0" err="1" smtClean="0"/>
              <a:t>ان</a:t>
            </a:r>
            <a:r>
              <a:rPr lang="ar-TN" sz="2400" dirty="0" smtClean="0"/>
              <a:t> ارتفاع مشاركة </a:t>
            </a:r>
            <a:r>
              <a:rPr lang="ar-TN" sz="2400" dirty="0" err="1" smtClean="0"/>
              <a:t>المراة</a:t>
            </a:r>
            <a:r>
              <a:rPr lang="ar-TN" sz="2400" dirty="0" smtClean="0"/>
              <a:t> في القوة العاملة سوف يترتب عليه85 في المائة زيادة في حجم الفرصة الاقتصادية المتوفرة, وتوضح الدراسات </a:t>
            </a:r>
            <a:r>
              <a:rPr lang="ar-TN" sz="2400" dirty="0" err="1" smtClean="0"/>
              <a:t>ان</a:t>
            </a:r>
            <a:r>
              <a:rPr lang="ar-TN" sz="2400" dirty="0" smtClean="0"/>
              <a:t> هذه الزيادة في الناتج قد تصل </a:t>
            </a:r>
            <a:r>
              <a:rPr lang="ar-TN" sz="2400" dirty="0" err="1" smtClean="0"/>
              <a:t>الى</a:t>
            </a:r>
            <a:r>
              <a:rPr lang="ar-TN" sz="2400" dirty="0" smtClean="0"/>
              <a:t> 48 في المائة من حجم الناتج المحلي </a:t>
            </a:r>
            <a:r>
              <a:rPr lang="ar-TN" sz="2400" dirty="0" err="1" smtClean="0"/>
              <a:t>الاجمالي</a:t>
            </a:r>
            <a:r>
              <a:rPr lang="ar-TN" sz="2400" dirty="0" smtClean="0"/>
              <a:t> للمنطقة(</a:t>
            </a:r>
            <a:r>
              <a:rPr lang="fr-FR" sz="2400" dirty="0" smtClean="0"/>
              <a:t>MCKINSEY2015</a:t>
            </a:r>
            <a:r>
              <a:rPr lang="ar-TN" sz="2400" dirty="0" smtClean="0"/>
              <a:t>)</a:t>
            </a:r>
            <a:br>
              <a:rPr lang="ar-TN" sz="2400" dirty="0" smtClean="0"/>
            </a:br>
            <a:r>
              <a:rPr lang="ar-TN" sz="2400" dirty="0" err="1" smtClean="0"/>
              <a:t>الا</a:t>
            </a:r>
            <a:r>
              <a:rPr lang="ar-TN" sz="2400" dirty="0" smtClean="0"/>
              <a:t> انه ورغم ذلك تفيد التقارير </a:t>
            </a:r>
            <a:r>
              <a:rPr lang="ar-TN" sz="2400" dirty="0" err="1" smtClean="0"/>
              <a:t>ايضا</a:t>
            </a:r>
            <a:r>
              <a:rPr lang="ar-TN" sz="2400" dirty="0" smtClean="0"/>
              <a:t> </a:t>
            </a:r>
            <a:r>
              <a:rPr lang="ar-TN" sz="2400" dirty="0" err="1" smtClean="0"/>
              <a:t>ان</a:t>
            </a:r>
            <a:r>
              <a:rPr lang="ar-TN" sz="2400" dirty="0" smtClean="0"/>
              <a:t> الفجوة في المنطقة العربية لا زالت متسعة مثلما نلاحظ في هذا الرسم:</a:t>
            </a:r>
            <a:br>
              <a:rPr lang="ar-TN" sz="2400" dirty="0" smtClean="0"/>
            </a:br>
            <a:endParaRPr lang="ar-TN"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768" y="348671"/>
            <a:ext cx="9127232" cy="6236895"/>
          </a:xfrm>
          <a:prstGeom prst="rect">
            <a:avLst/>
          </a:prstGeom>
          <a:noFill/>
          <a:ln w="9525">
            <a:noFill/>
            <a:miter lim="800000"/>
            <a:headEnd/>
            <a:tailEnd/>
          </a:ln>
          <a:effec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72576" y="2420888"/>
            <a:ext cx="8429684" cy="3457598"/>
          </a:xfrm>
        </p:spPr>
        <p:txBody>
          <a:bodyPr>
            <a:noAutofit/>
          </a:bodyPr>
          <a:lstStyle/>
          <a:p>
            <a:pPr algn="r"/>
            <a:r>
              <a:rPr lang="ar-TN" sz="2400" dirty="0" smtClean="0"/>
              <a:t>.....إن لجميع البشر,</a:t>
            </a:r>
            <a:r>
              <a:rPr lang="ar-TN" sz="2400" dirty="0" err="1" smtClean="0"/>
              <a:t>ايا</a:t>
            </a:r>
            <a:r>
              <a:rPr lang="ar-TN" sz="2400" dirty="0" smtClean="0"/>
              <a:t> كان عرقهم أو معتقدهم أو جنسهم,الحق في العمل من اجل رفاهيتهم المادية وتقدمهم الروحي في ظروف توفر لهم الحرية والكرامة’و الأمن الاقتصادي وتكافئ الفرص.....</a:t>
            </a:r>
            <a:br>
              <a:rPr lang="ar-TN" sz="2400" dirty="0" smtClean="0"/>
            </a:br>
            <a:r>
              <a:rPr lang="ar-TN" sz="2400" dirty="0" smtClean="0"/>
              <a:t>وان توفير الظروف التي تسمح بالوصول إلى ذلك يجب أن يشكل الهدف الأساسي لكل سياسة وطنية ودولية</a:t>
            </a:r>
            <a:r>
              <a:rPr lang="ar-TN" sz="2400" b="1" dirty="0" smtClean="0"/>
              <a:t>..(من تقرير المساواة بين الجنسين من صميم العمل اللائق  تقرير منظمة العمل الدولية عدد6 لسنة2009)</a:t>
            </a:r>
            <a:r>
              <a:rPr lang="ar-TN" sz="2400" dirty="0" smtClean="0"/>
              <a:t/>
            </a:r>
            <a:br>
              <a:rPr lang="ar-TN" sz="2400" dirty="0" smtClean="0"/>
            </a:br>
            <a:r>
              <a:rPr lang="ar-TN" sz="2400" dirty="0" smtClean="0"/>
              <a:t>وهذا هو بالضبط جوهر المبادئ التي أقيمت عليها منظمة العمل الدولية حيث أن الحديث عن معيار المساواة في الفرص والمعاملة في التشغيل والمهنية,زيادة على كونه احد المعايير الأساسية لمنظمة العمل الدولية فانه يكتسي أهمية كبرى داخل البلدان العربية خاصة وان (التمييز لا يزال مستمرا ومتعدد الأوجه...كما أصبح التمييز متعدد الأوجه وهو القاعدة وليس الاستثناء وقد شهدت الهيئات المعنية بالمساواة مثل هذه الاتجاهات,وتلقت عددا متزايدا من الشكاوى بشان التمييز في مكان العمل) </a:t>
            </a:r>
            <a:r>
              <a:rPr lang="ar-TN" sz="2400" b="1" dirty="0" smtClean="0"/>
              <a:t>(من التقرير العالمي حول المساواة في العمل:التحدي المستمر منظمة العمل الدولية 2011 صفحة الاولى</a:t>
            </a:r>
            <a:r>
              <a:rPr lang="ar-TN" sz="2400" b="1" dirty="0" smtClean="0"/>
              <a:t>)</a:t>
            </a:r>
            <a:r>
              <a:rPr lang="ar-TN" sz="2400" dirty="0" smtClean="0"/>
              <a:t/>
            </a:r>
            <a:br>
              <a:rPr lang="ar-TN" sz="2400" dirty="0" smtClean="0"/>
            </a:br>
            <a:endParaRPr lang="ar-TN"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76" y="348672"/>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92727" y="2060848"/>
            <a:ext cx="7772400" cy="3714750"/>
          </a:xfrm>
        </p:spPr>
        <p:txBody>
          <a:bodyPr>
            <a:noAutofit/>
          </a:bodyPr>
          <a:lstStyle/>
          <a:p>
            <a:pPr algn="r"/>
            <a:r>
              <a:rPr lang="ar-TN" sz="2400" b="1" dirty="0" smtClean="0"/>
              <a:t>ثالثا/</a:t>
            </a:r>
            <a:r>
              <a:rPr lang="en-US" sz="2400" b="1" dirty="0" err="1" smtClean="0"/>
              <a:t>المساواة</a:t>
            </a:r>
            <a:r>
              <a:rPr lang="ar-TN" sz="2400" b="1" dirty="0" smtClean="0"/>
              <a:t> </a:t>
            </a:r>
            <a:r>
              <a:rPr lang="en-US" sz="2400" b="1" dirty="0" smtClean="0"/>
              <a:t> </a:t>
            </a:r>
            <a:r>
              <a:rPr lang="en-US" sz="2400" b="1" dirty="0" err="1" smtClean="0"/>
              <a:t>في</a:t>
            </a:r>
            <a:r>
              <a:rPr lang="ar-TN" sz="2400" b="1" dirty="0" smtClean="0"/>
              <a:t> </a:t>
            </a:r>
            <a:r>
              <a:rPr lang="en-US" sz="2400" b="1" dirty="0" smtClean="0"/>
              <a:t> </a:t>
            </a:r>
            <a:r>
              <a:rPr lang="en-US" sz="2400" b="1" dirty="0" err="1" smtClean="0"/>
              <a:t>الفرص</a:t>
            </a:r>
            <a:r>
              <a:rPr lang="ar-TN" sz="2400" b="1" dirty="0" smtClean="0"/>
              <a:t> </a:t>
            </a:r>
            <a:r>
              <a:rPr lang="en-US" sz="2400" b="1" dirty="0" smtClean="0"/>
              <a:t> </a:t>
            </a:r>
            <a:r>
              <a:rPr lang="en-US" sz="2400" b="1" dirty="0" err="1" smtClean="0"/>
              <a:t>والمعاملة</a:t>
            </a:r>
            <a:r>
              <a:rPr lang="ar-TN" sz="2400" b="1" dirty="0" smtClean="0"/>
              <a:t> </a:t>
            </a:r>
            <a:r>
              <a:rPr lang="en-US" sz="2400" b="1" dirty="0" smtClean="0"/>
              <a:t> </a:t>
            </a:r>
            <a:r>
              <a:rPr lang="en-US" sz="2400" b="1" dirty="0" err="1" smtClean="0"/>
              <a:t>في</a:t>
            </a:r>
            <a:r>
              <a:rPr lang="en-US" sz="2400" b="1" dirty="0" smtClean="0"/>
              <a:t> </a:t>
            </a:r>
            <a:r>
              <a:rPr lang="en-US" sz="2400" b="1" dirty="0" err="1" smtClean="0"/>
              <a:t>التشغيل</a:t>
            </a:r>
            <a:r>
              <a:rPr lang="ar-TN" sz="2400" b="1" dirty="0" smtClean="0"/>
              <a:t> </a:t>
            </a:r>
            <a:r>
              <a:rPr lang="en-US" sz="2400" b="1" dirty="0" smtClean="0"/>
              <a:t> </a:t>
            </a:r>
            <a:r>
              <a:rPr lang="en-US" sz="2400" b="1" dirty="0" err="1" smtClean="0"/>
              <a:t>والمهنة</a:t>
            </a:r>
            <a:r>
              <a:rPr lang="ar-TN" sz="2400" b="1" dirty="0" smtClean="0"/>
              <a:t> احد ركائز برنامج التنمية المستدامة في أفق 2030:</a:t>
            </a:r>
            <a:r>
              <a:rPr lang="ar-TN" sz="2400" dirty="0" smtClean="0"/>
              <a:t/>
            </a:r>
            <a:br>
              <a:rPr lang="ar-TN" sz="2400" dirty="0" smtClean="0"/>
            </a:br>
            <a:r>
              <a:rPr lang="ar-TN" sz="2400" dirty="0" err="1" smtClean="0"/>
              <a:t>ان</a:t>
            </a:r>
            <a:r>
              <a:rPr lang="ar-TN" sz="2400" dirty="0" smtClean="0"/>
              <a:t> تنزيل قضية المساواة في الفرصة والمعاملة في إطار أجندة التنمية المستدامة وفق برنامج الأمم المتحدة الذي صادقت عليه كل الدول والتزمت بدعمه والعمل على تحقيق أهدافه بما فيها الدول العربية سيسرع من وتيرة سد الفجوات بين الدول العربية والدول النامية حيث ومثلما ورد في الدليل المرجعي للنقابات في أهداف التنمية المستدامة لسنة2030 الذي أصدره المركز الدولي للتدريب التابع لمنظمة العمل الدولية سنة2018 وعليه فان التركيز النقابي على تحقيق أجندة العمل اللائق وأهداف التنمية المستدامة يحتل مكانة إستراتيجية للبلدان العربية فهذه الأهداف(انظر الرسوم المصاحبة):</a:t>
            </a:r>
            <a:endParaRPr lang="ar-TN"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691680" y="476672"/>
            <a:ext cx="6897621" cy="6148933"/>
          </a:xfrm>
          <a:prstGeom prst="rect">
            <a:avLst/>
          </a:prstGeom>
          <a:noFill/>
          <a:ln w="9525">
            <a:noFill/>
            <a:miter lim="800000"/>
            <a:headEnd/>
            <a:tailEnd/>
          </a:ln>
          <a:effec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78656" y="2206103"/>
            <a:ext cx="7772400" cy="1470025"/>
          </a:xfrm>
        </p:spPr>
        <p:txBody>
          <a:bodyPr>
            <a:noAutofit/>
          </a:bodyPr>
          <a:lstStyle/>
          <a:p>
            <a:pPr algn="r"/>
            <a:r>
              <a:rPr lang="ar-TN" sz="2400" dirty="0" smtClean="0"/>
              <a:t>هي معالجة عالمية لكل المعوقات التنموية في العالم </a:t>
            </a:r>
            <a:r>
              <a:rPr lang="ar-TN" sz="2400" dirty="0" err="1" smtClean="0"/>
              <a:t>يهمنا</a:t>
            </a:r>
            <a:r>
              <a:rPr lang="ar-TN" sz="2400" dirty="0" smtClean="0"/>
              <a:t> في هذا المستوي التعرض </a:t>
            </a:r>
            <a:r>
              <a:rPr lang="ar-TN" sz="2400" dirty="0" err="1" smtClean="0"/>
              <a:t>الى</a:t>
            </a:r>
            <a:r>
              <a:rPr lang="ar-TN" sz="2400" dirty="0" smtClean="0"/>
              <a:t> ثلاثة </a:t>
            </a:r>
            <a:r>
              <a:rPr lang="ar-TN" sz="2400" dirty="0" err="1" smtClean="0"/>
              <a:t>اهداف</a:t>
            </a:r>
            <a:r>
              <a:rPr lang="ar-TN" sz="2400" dirty="0" smtClean="0"/>
              <a:t> رئيسية صلب 17 هدف الوارد في </a:t>
            </a:r>
            <a:r>
              <a:rPr lang="ar-TN" sz="2400" dirty="0" err="1" smtClean="0"/>
              <a:t>الاجندة</a:t>
            </a:r>
            <a:r>
              <a:rPr lang="ar-TN" sz="2400" dirty="0" smtClean="0"/>
              <a:t>:</a:t>
            </a:r>
            <a:br>
              <a:rPr lang="ar-TN" sz="2400" dirty="0" smtClean="0"/>
            </a:br>
            <a:r>
              <a:rPr lang="ar-TN" sz="2400" dirty="0" smtClean="0"/>
              <a:t>1/القضاء على الفقر’</a:t>
            </a:r>
            <a:br>
              <a:rPr lang="ar-TN" sz="2400" dirty="0" smtClean="0"/>
            </a:br>
            <a:r>
              <a:rPr lang="ar-TN" sz="2400" dirty="0" smtClean="0"/>
              <a:t>2/المساواة بين الجنسين وهو الهدف الخامس,</a:t>
            </a:r>
            <a:br>
              <a:rPr lang="ar-TN" sz="2400" dirty="0" smtClean="0"/>
            </a:br>
            <a:r>
              <a:rPr lang="ar-TN" sz="2400" dirty="0" smtClean="0"/>
              <a:t>3/العمل اللائق والنمو الاقتصادي وهو الهدف الثامن</a:t>
            </a:r>
            <a:endParaRPr lang="ar-TN"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368524" y="357187"/>
            <a:ext cx="7772400" cy="714375"/>
          </a:xfrm>
        </p:spPr>
        <p:txBody>
          <a:bodyPr>
            <a:noAutofit/>
          </a:bodyPr>
          <a:lstStyle/>
          <a:p>
            <a:pPr algn="r"/>
            <a:r>
              <a:rPr lang="ar-TN" sz="2400" b="1" dirty="0" smtClean="0"/>
              <a:t>1/ تحقيق المساواة مدخل لمحاربة الفقر:</a:t>
            </a:r>
            <a:br>
              <a:rPr lang="ar-TN" sz="2400" b="1" dirty="0" smtClean="0"/>
            </a:br>
            <a:endParaRPr lang="ar-TN" sz="2400" b="1" dirty="0"/>
          </a:p>
        </p:txBody>
      </p:sp>
      <p:pic>
        <p:nvPicPr>
          <p:cNvPr id="6146" name="Picture 2"/>
          <p:cNvPicPr>
            <a:picLocks noChangeAspect="1" noChangeArrowheads="1"/>
          </p:cNvPicPr>
          <p:nvPr/>
        </p:nvPicPr>
        <p:blipFill>
          <a:blip r:embed="rId2"/>
          <a:srcRect/>
          <a:stretch>
            <a:fillRect/>
          </a:stretch>
        </p:blipFill>
        <p:spPr bwMode="auto">
          <a:xfrm>
            <a:off x="1835696" y="719187"/>
            <a:ext cx="5559725" cy="5878165"/>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907704" y="180437"/>
            <a:ext cx="4906283" cy="6539281"/>
          </a:xfrm>
          <a:prstGeom prst="rect">
            <a:avLst/>
          </a:prstGeom>
          <a:noFill/>
          <a:ln w="9525">
            <a:noFill/>
            <a:miter lim="800000"/>
            <a:headEnd/>
            <a:tailEnd/>
          </a:ln>
          <a:effectLst/>
        </p:spPr>
      </p:pic>
      <p:sp>
        <p:nvSpPr>
          <p:cNvPr id="5" name="Titre 4"/>
          <p:cNvSpPr>
            <a:spLocks noGrp="1"/>
          </p:cNvSpPr>
          <p:nvPr>
            <p:ph type="ctrTitle" idx="4294967295"/>
          </p:nvPr>
        </p:nvSpPr>
        <p:spPr>
          <a:xfrm>
            <a:off x="1187624" y="388647"/>
            <a:ext cx="7772400" cy="714375"/>
          </a:xfrm>
        </p:spPr>
        <p:txBody>
          <a:bodyPr>
            <a:normAutofit/>
          </a:bodyPr>
          <a:lstStyle/>
          <a:p>
            <a:pPr algn="r"/>
            <a:r>
              <a:rPr lang="ar-TN" sz="2400" b="1" dirty="0" smtClean="0"/>
              <a:t>2/تحقيق المساواة:</a:t>
            </a:r>
            <a:endParaRPr lang="ar-TN" sz="24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627784" y="44624"/>
            <a:ext cx="5537607" cy="6739317"/>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411760" y="123783"/>
            <a:ext cx="6067256" cy="6549777"/>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814470" y="100905"/>
            <a:ext cx="6382694" cy="6712471"/>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984407" y="836712"/>
            <a:ext cx="6480720" cy="5944645"/>
          </a:xfrm>
          <a:prstGeom prst="rect">
            <a:avLst/>
          </a:prstGeom>
          <a:noFill/>
          <a:ln w="9525">
            <a:noFill/>
            <a:miter lim="800000"/>
            <a:headEnd/>
            <a:tailEnd/>
          </a:ln>
          <a:effectLst/>
        </p:spPr>
      </p:pic>
      <p:sp>
        <p:nvSpPr>
          <p:cNvPr id="5" name="Titre 4"/>
          <p:cNvSpPr>
            <a:spLocks noGrp="1"/>
          </p:cNvSpPr>
          <p:nvPr>
            <p:ph type="ctrTitle" idx="4294967295"/>
          </p:nvPr>
        </p:nvSpPr>
        <p:spPr>
          <a:xfrm>
            <a:off x="692727" y="404664"/>
            <a:ext cx="7772400" cy="357187"/>
          </a:xfrm>
        </p:spPr>
        <p:txBody>
          <a:bodyPr>
            <a:noAutofit/>
          </a:bodyPr>
          <a:lstStyle/>
          <a:p>
            <a:r>
              <a:rPr lang="ar-TN" sz="3200" b="1" dirty="0" smtClean="0"/>
              <a:t>3/العمل اللائق</a:t>
            </a:r>
            <a:endParaRPr lang="ar-TN" sz="32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339752" y="343545"/>
            <a:ext cx="6804248" cy="6514455"/>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00808"/>
            <a:ext cx="7920880" cy="2677656"/>
          </a:xfrm>
          <a:prstGeom prst="rect">
            <a:avLst/>
          </a:prstGeom>
        </p:spPr>
        <p:txBody>
          <a:bodyPr wrap="square">
            <a:spAutoFit/>
          </a:bodyPr>
          <a:lstStyle/>
          <a:p>
            <a:r>
              <a:rPr lang="ar-TN" sz="2400" b="1" dirty="0"/>
              <a:t/>
            </a:r>
            <a:br>
              <a:rPr lang="ar-TN" sz="2400" b="1" dirty="0"/>
            </a:br>
            <a:r>
              <a:rPr lang="ar-TN" sz="2400" dirty="0"/>
              <a:t>ضرورة أن حتى المساواة في الأجور مازالت هدف بعيد المنال في الدول العربية وهو ما يشكل عائق اقتصادي واجتماعي.</a:t>
            </a:r>
            <a:br>
              <a:rPr lang="ar-TN" sz="2400" dirty="0"/>
            </a:br>
            <a:r>
              <a:rPr lang="ar-TN" sz="2400" dirty="0"/>
              <a:t>وللحديث عن المساواة في الفرص والمعاملة في التشغيل والمهنة وجب التطرق الى اهداف هذا المعيار الاساسي من معايير العمل الدولية(1) ثم المرور الى واقع المساواة في الفرص والمعاملة في التشغيل والمهنة في وطننا العربي(2) لننتهي الى تنزيل قضية المساواة في اطار اجندة التنمية المستدامة لسنة2030(3)</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12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340362" y="348671"/>
            <a:ext cx="7776948" cy="6480720"/>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idx="4294967295"/>
          </p:nvPr>
        </p:nvSpPr>
        <p:spPr>
          <a:xfrm>
            <a:off x="467544" y="590290"/>
            <a:ext cx="8429684" cy="5214974"/>
          </a:xfrm>
        </p:spPr>
        <p:txBody>
          <a:bodyPr>
            <a:noAutofit/>
          </a:bodyPr>
          <a:lstStyle/>
          <a:p>
            <a:pPr algn="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أولا:</a:t>
            </a:r>
            <a:r>
              <a:rPr lang="ar-TN" sz="2400" b="1" dirty="0" err="1" smtClean="0"/>
              <a:t>اهداف</a:t>
            </a:r>
            <a:r>
              <a:rPr lang="ar-TN" sz="2400" b="1" dirty="0" smtClean="0"/>
              <a:t> المعايير الدولية المتعلقة بالمساواة </a:t>
            </a:r>
            <a:r>
              <a:rPr lang="en-US" sz="2400" b="1" dirty="0" err="1" smtClean="0"/>
              <a:t>في</a:t>
            </a:r>
            <a:r>
              <a:rPr lang="en-US" sz="2400" b="1" dirty="0" smtClean="0"/>
              <a:t> </a:t>
            </a:r>
            <a:r>
              <a:rPr lang="ar-TN" sz="2400" b="1" dirty="0" smtClean="0"/>
              <a:t> </a:t>
            </a:r>
            <a:r>
              <a:rPr lang="en-US" sz="2400" b="1" dirty="0" err="1" smtClean="0"/>
              <a:t>الفرص</a:t>
            </a:r>
            <a:r>
              <a:rPr lang="ar-TN" sz="2400" b="1" dirty="0" smtClean="0"/>
              <a:t> </a:t>
            </a:r>
            <a:r>
              <a:rPr lang="en-US" sz="2400" b="1" dirty="0" smtClean="0"/>
              <a:t> و</a:t>
            </a:r>
            <a:r>
              <a:rPr lang="ar-TN" sz="2400" b="1" dirty="0" smtClean="0"/>
              <a:t> </a:t>
            </a:r>
            <a:r>
              <a:rPr lang="en-US" sz="2400" b="1" dirty="0" err="1" smtClean="0"/>
              <a:t>المعاملة</a:t>
            </a:r>
            <a:r>
              <a:rPr lang="ar-TN" sz="2400" b="1" dirty="0" smtClean="0"/>
              <a:t> </a:t>
            </a:r>
            <a:r>
              <a:rPr lang="en-US" sz="2400" b="1" dirty="0" smtClean="0"/>
              <a:t> </a:t>
            </a:r>
            <a:r>
              <a:rPr lang="en-US" sz="2400" b="1" dirty="0" err="1" smtClean="0"/>
              <a:t>في</a:t>
            </a:r>
            <a:r>
              <a:rPr lang="ar-TN" sz="2400" b="1" dirty="0" smtClean="0"/>
              <a:t> </a:t>
            </a:r>
            <a:r>
              <a:rPr lang="en-US" sz="2400" b="1" dirty="0" smtClean="0"/>
              <a:t> </a:t>
            </a:r>
            <a:r>
              <a:rPr lang="en-US" sz="2400" b="1" dirty="0" err="1" smtClean="0"/>
              <a:t>التشغيل</a:t>
            </a:r>
            <a:r>
              <a:rPr lang="ar-TN" sz="2400" b="1" dirty="0" smtClean="0"/>
              <a:t> </a:t>
            </a:r>
            <a:r>
              <a:rPr lang="en-US" sz="2400" b="1" dirty="0" smtClean="0"/>
              <a:t> </a:t>
            </a:r>
            <a:r>
              <a:rPr lang="en-US" sz="2400" b="1" dirty="0" err="1" smtClean="0"/>
              <a:t>والمهنة</a:t>
            </a:r>
            <a:r>
              <a:rPr lang="ar-TN" sz="2400" b="1" dirty="0" smtClean="0"/>
              <a:t>.</a:t>
            </a:r>
            <a:r>
              <a:rPr lang="ar-TN" sz="2400" dirty="0" smtClean="0"/>
              <a:t/>
            </a:r>
            <a:br>
              <a:rPr lang="ar-TN" sz="2400" dirty="0" smtClean="0"/>
            </a:br>
            <a:r>
              <a:rPr lang="ar-TN" sz="2400" dirty="0"/>
              <a:t/>
            </a:r>
            <a:br>
              <a:rPr lang="ar-TN" sz="2400" dirty="0"/>
            </a:br>
            <a:r>
              <a:rPr lang="ar-TN" sz="2400" dirty="0" smtClean="0"/>
              <a:t>يجد هذا المبدأ مرجعيته في اتفاقيتين أساسيتين,هما:</a:t>
            </a:r>
            <a:br>
              <a:rPr lang="ar-TN" sz="2400" dirty="0" smtClean="0"/>
            </a:br>
            <a:r>
              <a:rPr lang="ar-TN" sz="2400" b="1" dirty="0" smtClean="0"/>
              <a:t>1/الاتفاقية عدد 100 لسنة 1951 بشان المساواة في الأجور </a:t>
            </a:r>
            <a:r>
              <a:rPr lang="ar-TN" sz="2400" dirty="0" smtClean="0"/>
              <a:t>,وتهدف إلى ضمان تعزيز المساواة بين الجنسين في الأجر مقابل الأعمال المتساوية في القيمة.</a:t>
            </a:r>
            <a:br>
              <a:rPr lang="ar-TN" sz="2400" dirty="0" smtClean="0"/>
            </a:br>
            <a:r>
              <a:rPr lang="ar-TN" sz="2400" dirty="0" smtClean="0"/>
              <a:t>وتنص على ضرورة :</a:t>
            </a:r>
            <a:br>
              <a:rPr lang="ar-TN" sz="2400" dirty="0" smtClean="0"/>
            </a:br>
            <a:r>
              <a:rPr lang="ar-TN" sz="2400" dirty="0" smtClean="0"/>
              <a:t>-مراجعة وسائل تحديد الأجور لإزالة اي تفاوت صريح بين أجور العمال والعاملات,</a:t>
            </a:r>
            <a:br>
              <a:rPr lang="ar-TN" sz="2400" dirty="0" smtClean="0"/>
            </a:br>
            <a:r>
              <a:rPr lang="ar-TN" sz="2400" dirty="0" smtClean="0"/>
              <a:t>-مراجعة القوانين والممارسات التي تحدد بشكل غير مباشر قيم الأجور ,</a:t>
            </a:r>
            <a:br>
              <a:rPr lang="ar-TN" sz="2400" dirty="0" smtClean="0"/>
            </a:br>
            <a:r>
              <a:rPr lang="ar-TN" sz="2400" dirty="0" smtClean="0"/>
              <a:t>-التشجيع على استخدام التقييمات الوظيفية التي تستند إلى منهجيات تحليلية,</a:t>
            </a:r>
            <a:br>
              <a:rPr lang="ar-TN" sz="2400" dirty="0" smtClean="0"/>
            </a:br>
            <a:r>
              <a:rPr lang="ar-TN" sz="2400" dirty="0" smtClean="0"/>
              <a:t>-مراجعة جداول الأجور لإزالة التفاوت الذي لا يستند إلى مضمون العمل أو الاقدمية او غير المرتبط بالإنتاجية</a:t>
            </a:r>
            <a:r>
              <a:rPr lang="ar-TN" sz="2400" dirty="0" smtClean="0"/>
              <a:t>,</a:t>
            </a:r>
            <a:endParaRPr lang="ar-TN"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2776"/>
            <a:ext cx="8640960" cy="3785652"/>
          </a:xfrm>
          <a:prstGeom prst="rect">
            <a:avLst/>
          </a:prstGeom>
        </p:spPr>
        <p:txBody>
          <a:bodyPr wrap="square">
            <a:spAutoFit/>
          </a:bodyPr>
          <a:lstStyle/>
          <a:p>
            <a:r>
              <a:rPr lang="ar-TN" sz="2400" dirty="0"/>
              <a:t/>
            </a:r>
            <a:br>
              <a:rPr lang="ar-TN" sz="2400" dirty="0"/>
            </a:br>
            <a:r>
              <a:rPr lang="ar-TN" sz="2400" dirty="0"/>
              <a:t>-تأسيس مجالس للعدالة في الأجور,</a:t>
            </a:r>
            <a:br>
              <a:rPr lang="ar-TN" sz="2400" dirty="0"/>
            </a:br>
            <a:r>
              <a:rPr lang="ar-TN" sz="2400" dirty="0"/>
              <a:t>-جمع وتحليل الإحصائيات حسب الجنس فيما يتعلق بمستوى الدخل وساعات العمل ومستوى التعليم والسن والاقدمية...,</a:t>
            </a:r>
            <a:br>
              <a:rPr lang="ar-TN" sz="2400" dirty="0"/>
            </a:br>
            <a:r>
              <a:rPr lang="ar-TN" sz="2400" dirty="0"/>
              <a:t>-تعديل التشريعات والاتفاقيات الجماعية بإدراج نصوص تضمن المساواة في الأجور.</a:t>
            </a:r>
            <a:br>
              <a:rPr lang="ar-TN" sz="2400" dirty="0"/>
            </a:br>
            <a:r>
              <a:rPr lang="ar-SA" sz="2400" b="1" dirty="0"/>
              <a:t>ويلاحظ أنّ الدول التي لم تصدّق بعد على الاتفاقية 100 من بينها 5 دول عربية أي الثلث وهو أمر لافت للانتباه ويستدعي بحث أسبابه وهذه الدول هي : البحرين ، الكويت ، عمان ، قطر ، الصومال . </a:t>
            </a:r>
            <a:r>
              <a:rPr lang="ar-TN" sz="2400" b="1" dirty="0"/>
              <a:t/>
            </a:r>
            <a:br>
              <a:rPr lang="ar-TN" sz="2400" b="1" dirty="0"/>
            </a:br>
            <a:r>
              <a:rPr lang="ar-TN" sz="2400" dirty="0"/>
              <a:t/>
            </a:r>
            <a:br>
              <a:rPr lang="ar-TN" sz="2400" dirty="0"/>
            </a:b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96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192008" y="205796"/>
            <a:ext cx="8229600" cy="285750"/>
          </a:xfrm>
        </p:spPr>
        <p:txBody>
          <a:bodyPr>
            <a:noAutofit/>
          </a:bodyPr>
          <a:lstStyle/>
          <a:p>
            <a:pPr algn="r"/>
            <a:r>
              <a:rPr lang="ar-TN" sz="2400" b="1" dirty="0" smtClean="0"/>
              <a:t/>
            </a:r>
            <a:br>
              <a:rPr lang="ar-TN" sz="2400" b="1" dirty="0" smtClean="0"/>
            </a:br>
            <a:r>
              <a:rPr lang="ar-TN" sz="2400" b="1" dirty="0"/>
              <a:t/>
            </a:r>
            <a:br>
              <a:rPr lang="ar-TN" sz="2400" b="1" dirty="0"/>
            </a:br>
            <a:r>
              <a:rPr lang="ar-TN" sz="2400" b="1" dirty="0" smtClean="0"/>
              <a:t/>
            </a:r>
            <a:br>
              <a:rPr lang="ar-TN" sz="2400" b="1" dirty="0" smtClean="0"/>
            </a:br>
            <a:r>
              <a:rPr lang="ar-TN" sz="2400" b="1" dirty="0"/>
              <a:t/>
            </a:r>
            <a:br>
              <a:rPr lang="ar-TN" sz="2400" b="1" dirty="0"/>
            </a:br>
            <a:r>
              <a:rPr lang="ar-TN" sz="2400" b="1" dirty="0" smtClean="0"/>
              <a:t>البلدان العربية الغير مصادقة على الاتفاقية:</a:t>
            </a:r>
            <a:endParaRPr lang="ar-TN" sz="2400" b="1" dirty="0"/>
          </a:p>
        </p:txBody>
      </p:sp>
      <p:pic>
        <p:nvPicPr>
          <p:cNvPr id="1026" name="Picture 2"/>
          <p:cNvPicPr>
            <a:picLocks noChangeAspect="1" noChangeArrowheads="1"/>
          </p:cNvPicPr>
          <p:nvPr/>
        </p:nvPicPr>
        <p:blipFill>
          <a:blip r:embed="rId2"/>
          <a:srcRect/>
          <a:stretch>
            <a:fillRect/>
          </a:stretch>
        </p:blipFill>
        <p:spPr bwMode="auto">
          <a:xfrm>
            <a:off x="432219" y="1675823"/>
            <a:ext cx="8293416" cy="5025740"/>
          </a:xfrm>
          <a:prstGeom prst="rect">
            <a:avLst/>
          </a:prstGeom>
          <a:noFill/>
          <a:ln w="9525">
            <a:noFill/>
            <a:miter lim="800000"/>
            <a:headEnd/>
            <a:tailEnd/>
          </a:ln>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127" y="1772816"/>
            <a:ext cx="8229600" cy="3786214"/>
          </a:xfrm>
        </p:spPr>
        <p:txBody>
          <a:bodyPr>
            <a:noAutofit/>
          </a:bodyPr>
          <a:lstStyle/>
          <a:p>
            <a:pPr algn="r"/>
            <a:r>
              <a:rPr lang="ar-TN" sz="2400" b="1" dirty="0" smtClean="0"/>
              <a:t>2/الاتفاقية رقم 111 لسنة 1958 بشان التمييز في الاستخدام والمهنة :</a:t>
            </a:r>
            <a:r>
              <a:rPr lang="ar-TN" sz="2400" dirty="0" smtClean="0"/>
              <a:t>وتهدف</a:t>
            </a:r>
            <a:r>
              <a:rPr lang="ar-TN" sz="2400" b="1" dirty="0" smtClean="0"/>
              <a:t> </a:t>
            </a:r>
            <a:r>
              <a:rPr lang="ar-TN" sz="2400" dirty="0" smtClean="0"/>
              <a:t>بالأساس إلى تعزيز المساواة في الفرص والمعاملة في مكان العمل والقضاء على التمييز داخله عبر تبني سياسات وطنية تدعم تحقيق المساواة في الفرص والمعاملة</a:t>
            </a:r>
            <a:r>
              <a:rPr lang="fr-FR" sz="2400" dirty="0" smtClean="0"/>
              <a:t>   </a:t>
            </a:r>
            <a:r>
              <a:rPr lang="ar-TN" sz="2400" dirty="0" smtClean="0"/>
              <a:t>على صعيد الاستخدام والمهنة ,وتؤكد في ذلك على أهمية العمل على :</a:t>
            </a:r>
            <a:br>
              <a:rPr lang="ar-TN" sz="2400" dirty="0" smtClean="0"/>
            </a:br>
            <a:r>
              <a:rPr lang="ar-TN" sz="2400" dirty="0" smtClean="0"/>
              <a:t>-كسب مؤازرة منظمات أصحاب العمل والعمال وغيرها من الهيئات المعنية,</a:t>
            </a:r>
            <a:br>
              <a:rPr lang="ar-TN" sz="2400" dirty="0" smtClean="0"/>
            </a:br>
            <a:r>
              <a:rPr lang="ar-TN" sz="2400" dirty="0" smtClean="0"/>
              <a:t>-إصدار قوانين والنهوض ببرامج تربوية تستهدف ضمان تقبل هذه السياسات والأخذ </a:t>
            </a:r>
            <a:r>
              <a:rPr lang="ar-TN" sz="2400" dirty="0" err="1" smtClean="0"/>
              <a:t>بها</a:t>
            </a:r>
            <a:r>
              <a:rPr lang="ar-TN" sz="2400" dirty="0" smtClean="0"/>
              <a:t>,</a:t>
            </a:r>
            <a:br>
              <a:rPr lang="ar-TN" sz="2400" dirty="0" smtClean="0"/>
            </a:br>
            <a:r>
              <a:rPr lang="ar-TN" sz="2400" dirty="0" smtClean="0"/>
              <a:t>-إلغاء إي إحكام تشريعية وتعديل الأحكام </a:t>
            </a:r>
            <a:r>
              <a:rPr lang="ar-TN" sz="2400" dirty="0" err="1" smtClean="0"/>
              <a:t>او</a:t>
            </a:r>
            <a:r>
              <a:rPr lang="ar-TN" sz="2400" dirty="0" smtClean="0"/>
              <a:t> الأعراف الإدارية لا تتفق مع هذه السياسة ,</a:t>
            </a:r>
            <a:br>
              <a:rPr lang="ar-TN" sz="2400" dirty="0" smtClean="0"/>
            </a:br>
            <a:r>
              <a:rPr lang="ar-TN" sz="2400" dirty="0" smtClean="0"/>
              <a:t>-انتهاج هذه السياسة فيما يتعلق بالوظائف الخاضعة مباشرة للسلطات الوطنية,</a:t>
            </a:r>
            <a:br>
              <a:rPr lang="ar-TN" sz="2400" dirty="0" smtClean="0"/>
            </a:br>
            <a:r>
              <a:rPr lang="ar-TN" sz="2400" dirty="0" smtClean="0"/>
              <a:t>-مراعاة هذه السياسة في أنشطة التوجيه والتدريب المهني والتوظيف.</a:t>
            </a:r>
            <a:endParaRPr lang="ar-TN"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127" y="1628800"/>
            <a:ext cx="8229600" cy="3929090"/>
          </a:xfrm>
        </p:spPr>
        <p:txBody>
          <a:bodyPr>
            <a:noAutofit/>
          </a:bodyPr>
          <a:lstStyle/>
          <a:p>
            <a:pPr algn="r"/>
            <a:r>
              <a:rPr lang="ar-TN" sz="2400" b="1" dirty="0" smtClean="0"/>
              <a:t>3/اتفاقية منظمة العمل الدولية رقم 156 بشأن العمال ذوي المسؤوليات العائلية لعام 1981:</a:t>
            </a:r>
            <a:r>
              <a:rPr lang="ar-TN" sz="2400" dirty="0" smtClean="0"/>
              <a:t/>
            </a:r>
            <a:br>
              <a:rPr lang="ar-TN" sz="2400" dirty="0" smtClean="0"/>
            </a:br>
            <a:r>
              <a:rPr lang="ar-TN" sz="2400" dirty="0" smtClean="0"/>
              <a:t>تهدف هذه  الاتفاقية رقم 156 بشأن العمال ذوي المسؤوليات العائلية لعام 1981. هذه الاتفاقية لمنظمة العمل الدولية تفرض على الدول الأطراف أن </a:t>
            </a:r>
            <a:br>
              <a:rPr lang="ar-TN" sz="2400" dirty="0" smtClean="0"/>
            </a:br>
            <a:r>
              <a:rPr lang="ar-TN" sz="2400" dirty="0" smtClean="0"/>
              <a:t>- خلق سياسات وطنية تمكين الناس ذوي مسؤوليات عائلية، والذين يعملون أو يريدون أن يعملوا، من الاستمتاع بحقهم هذا من دون تمييز أو تعارض بين العمل والمسؤوليات العائلية، حسب الإمكان، من أجل تشكيل تكافؤ الفرص والمعاملة الفعلي للعمال الرجال والعاملات النساء.</a:t>
            </a:r>
            <a:br>
              <a:rPr lang="ar-TN" sz="2400" dirty="0" smtClean="0"/>
            </a:br>
            <a:r>
              <a:rPr lang="ar-TN" sz="2400" dirty="0" smtClean="0"/>
              <a:t>- </a:t>
            </a:r>
            <a:r>
              <a:rPr lang="ar-TN" sz="2400" dirty="0" err="1" smtClean="0"/>
              <a:t>مراعات</a:t>
            </a:r>
            <a:r>
              <a:rPr lang="ar-TN" sz="2400" dirty="0" smtClean="0"/>
              <a:t> حاجات العمال ذوي مسؤوليات عائلية في التخطيط المحلي، وأن تشكل وتدعم خدمات اجتماعية محلية، من خلال مؤسسات عامة أو خاصة، كرياض للأطفال </a:t>
            </a:r>
            <a:r>
              <a:rPr lang="ar-TN" sz="2400" dirty="0" err="1" smtClean="0"/>
              <a:t>أوخدمات</a:t>
            </a:r>
            <a:r>
              <a:rPr lang="ar-TN" sz="2400" dirty="0" smtClean="0"/>
              <a:t> ومباني خاصة بالعائلة.</a:t>
            </a:r>
            <a:endParaRPr lang="ar-TN"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28395" y="2276872"/>
            <a:ext cx="8501063" cy="2357453"/>
          </a:xfrm>
        </p:spPr>
        <p:txBody>
          <a:bodyPr>
            <a:noAutofit/>
          </a:bodyPr>
          <a:lstStyle/>
          <a:p>
            <a:pPr algn="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
            </a:r>
            <a:br>
              <a:rPr lang="ar-TN" sz="2400" b="1" dirty="0" smtClean="0"/>
            </a:br>
            <a:r>
              <a:rPr lang="ar-TN" sz="2400" b="1" dirty="0" smtClean="0"/>
              <a:t>ثانيا :واقع المساواة بين الجنسين وعدم التمييز في المنطقة العربية:انجازات ليست بمستوى التحديات</a:t>
            </a:r>
            <a:br>
              <a:rPr lang="ar-TN" sz="2400" b="1" dirty="0" smtClean="0"/>
            </a:br>
            <a:r>
              <a:rPr lang="ar-TN" sz="2400" b="1" dirty="0" smtClean="0"/>
              <a:t/>
            </a:r>
            <a:br>
              <a:rPr lang="ar-TN" sz="2400" b="1" dirty="0" smtClean="0"/>
            </a:br>
            <a:r>
              <a:rPr lang="ar-TN" sz="2400" b="1" dirty="0" smtClean="0"/>
              <a:t>1/ </a:t>
            </a:r>
            <a:r>
              <a:rPr lang="ar-TN" sz="2400" dirty="0" smtClean="0"/>
              <a:t>لا احد ينكر </a:t>
            </a:r>
            <a:r>
              <a:rPr lang="ar-TN" sz="2400" dirty="0" err="1" smtClean="0"/>
              <a:t>ال</a:t>
            </a:r>
            <a:r>
              <a:rPr lang="ar-SA" sz="2400" dirty="0" smtClean="0"/>
              <a:t>تقدّم </a:t>
            </a:r>
            <a:r>
              <a:rPr lang="ar-TN" sz="2400" dirty="0" smtClean="0"/>
              <a:t> الذي </a:t>
            </a:r>
            <a:r>
              <a:rPr lang="ar-SA" sz="2400" dirty="0" smtClean="0"/>
              <a:t>تم إحرازه في مكافحة التمييز في السنوات الأخيرة </a:t>
            </a:r>
            <a:r>
              <a:rPr lang="ar-TN" sz="2400" dirty="0" smtClean="0"/>
              <a:t>في الدول العربية</a:t>
            </a:r>
            <a:r>
              <a:rPr lang="ar-TN" sz="2400" b="1" dirty="0" smtClean="0"/>
              <a:t/>
            </a:r>
            <a:br>
              <a:rPr lang="ar-TN" sz="2400" b="1" dirty="0" smtClean="0"/>
            </a:br>
            <a:r>
              <a:rPr lang="ar-TN" sz="2400" b="1" dirty="0" smtClean="0"/>
              <a:t>-</a:t>
            </a:r>
            <a:r>
              <a:rPr lang="ar-SA" sz="2400" dirty="0" smtClean="0"/>
              <a:t>التصديق الواسع على اتفاقيات العمل الدولية المتصلة بالموضوع وهي بالأساس  الاتفاقية رقم 100 لسنة 1951 بشأن المساواة في الأجور والاتفاقية رقم 111 لسنة 1958 بشأن التمييز في الاستخدام والمهنة .</a:t>
            </a:r>
            <a:r>
              <a:rPr lang="ar-TN" sz="2400" dirty="0" smtClean="0"/>
              <a:t/>
            </a:r>
            <a:br>
              <a:rPr lang="ar-TN" sz="2400" dirty="0" smtClean="0"/>
            </a:br>
            <a:r>
              <a:rPr lang="ar-TN" sz="2400" dirty="0" smtClean="0"/>
              <a:t>-</a:t>
            </a:r>
            <a:r>
              <a:rPr lang="ar-SA" sz="2400" dirty="0" smtClean="0"/>
              <a:t>التحسينات المدخلة على المستويين التشريعي والمؤسساتي في عديد الدول .</a:t>
            </a:r>
            <a:r>
              <a:rPr lang="ar-TN" sz="2400" dirty="0" smtClean="0"/>
              <a:t/>
            </a:r>
            <a:br>
              <a:rPr lang="ar-TN" sz="2400" dirty="0" smtClean="0"/>
            </a:br>
            <a:r>
              <a:rPr lang="ar-TN" sz="2400" dirty="0" smtClean="0"/>
              <a:t>-</a:t>
            </a:r>
            <a:r>
              <a:rPr lang="ar-SA" sz="2400" dirty="0" smtClean="0"/>
              <a:t>تعدد</a:t>
            </a:r>
            <a:r>
              <a:rPr lang="ar-SA" sz="2400" b="1" dirty="0" smtClean="0"/>
              <a:t> </a:t>
            </a:r>
            <a:r>
              <a:rPr lang="ar-SA" sz="2400" dirty="0" smtClean="0"/>
              <a:t>الخطط وبرامج العمل الهادفة لمكافحة التمييز في العمل .</a:t>
            </a:r>
            <a:r>
              <a:rPr lang="ar-TN" sz="2400" dirty="0" smtClean="0"/>
              <a:t/>
            </a:r>
            <a:br>
              <a:rPr lang="ar-TN" sz="2400" dirty="0" smtClean="0"/>
            </a:br>
            <a:r>
              <a:rPr lang="ar-TN" sz="2400" dirty="0" smtClean="0"/>
              <a:t/>
            </a:r>
            <a:br>
              <a:rPr lang="ar-TN" sz="2400" dirty="0" smtClean="0"/>
            </a:br>
            <a:r>
              <a:rPr lang="ar-SA" sz="2400" dirty="0" smtClean="0"/>
              <a:t>رغم النتائج الإيجابية المسجلة فلا تزال هناك العديد من المشاكل والعقبات </a:t>
            </a:r>
            <a:r>
              <a:rPr lang="ar-SA" sz="2400" dirty="0" err="1" smtClean="0"/>
              <a:t>و</a:t>
            </a:r>
            <a:r>
              <a:rPr lang="ar-TN" sz="2400" dirty="0" smtClean="0"/>
              <a:t>ن</a:t>
            </a:r>
            <a:r>
              <a:rPr lang="ar-SA" sz="2400" dirty="0" smtClean="0"/>
              <a:t>ذكر من بينها بالخصوص :</a:t>
            </a:r>
            <a:r>
              <a:rPr lang="en-US" sz="2400" dirty="0" smtClean="0"/>
              <a:t/>
            </a:r>
            <a:br>
              <a:rPr lang="en-US" sz="2400" dirty="0" smtClean="0"/>
            </a:br>
            <a:r>
              <a:rPr lang="ar-SA" sz="2400" dirty="0" smtClean="0"/>
              <a:t>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ar-SA" sz="2400" b="1" dirty="0" smtClean="0"/>
              <a:t>	</a:t>
            </a:r>
            <a:r>
              <a:rPr lang="ar-TN" sz="2400" b="1" dirty="0"/>
              <a:t/>
            </a:r>
            <a:br>
              <a:rPr lang="ar-TN" sz="2400" b="1" dirty="0"/>
            </a:br>
            <a:endParaRPr lang="ar-TN" sz="2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855" y="-1"/>
            <a:ext cx="9130145" cy="3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89" y="438581"/>
            <a:ext cx="161624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597650"/>
            <a:ext cx="9158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3354</TotalTime>
  <Words>521</Words>
  <Application>Microsoft Office PowerPoint</Application>
  <PresentationFormat>On-screen Show (4:3)</PresentationFormat>
  <Paragraphs>50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Thème Office</vt:lpstr>
      <vt:lpstr>المساواة  في  الفرص والمعاملة  في  التشغيل و المهنة</vt:lpstr>
      <vt:lpstr>.....إن لجميع البشر,ايا كان عرقهم أو معتقدهم أو جنسهم,الحق في العمل من اجل رفاهيتهم المادية وتقدمهم الروحي في ظروف توفر لهم الحرية والكرامة’و الأمن الاقتصادي وتكافئ الفرص..... وان توفير الظروف التي تسمح بالوصول إلى ذلك يجب أن يشكل الهدف الأساسي لكل سياسة وطنية ودولية..(من تقرير المساواة بين الجنسين من صميم العمل اللائق  تقرير منظمة العمل الدولية عدد6 لسنة2009) وهذا هو بالضبط جوهر المبادئ التي أقيمت عليها منظمة العمل الدولية حيث أن الحديث عن معيار المساواة في الفرص والمعاملة في التشغيل والمهنية,زيادة على كونه احد المعايير الأساسية لمنظمة العمل الدولية فانه يكتسي أهمية كبرى داخل البلدان العربية خاصة وان (التمييز لا يزال مستمرا ومتعدد الأوجه...كما أصبح التمييز متعدد الأوجه وهو القاعدة وليس الاستثناء وقد شهدت الهيئات المعنية بالمساواة مثل هذه الاتجاهات,وتلقت عددا متزايدا من الشكاوى بشان التمييز في مكان العمل) (من التقرير العالمي حول المساواة في العمل:التحدي المستمر منظمة العمل الدولية 2011 صفحة الاولى) </vt:lpstr>
      <vt:lpstr>PowerPoint Presentation</vt:lpstr>
      <vt:lpstr>    أولا:اهداف المعايير الدولية المتعلقة بالمساواة في  الفرص  و المعاملة  في  التشغيل  والمهنة.  يجد هذا المبدأ مرجعيته في اتفاقيتين أساسيتين,هما: 1/الاتفاقية عدد 100 لسنة 1951 بشان المساواة في الأجور ,وتهدف إلى ضمان تعزيز المساواة بين الجنسين في الأجر مقابل الأعمال المتساوية في القيمة. وتنص على ضرورة : -مراجعة وسائل تحديد الأجور لإزالة اي تفاوت صريح بين أجور العمال والعاملات, -مراجعة القوانين والممارسات التي تحدد بشكل غير مباشر قيم الأجور , -التشجيع على استخدام التقييمات الوظيفية التي تستند إلى منهجيات تحليلية, -مراجعة جداول الأجور لإزالة التفاوت الذي لا يستند إلى مضمون العمل أو الاقدمية او غير المرتبط بالإنتاجية,</vt:lpstr>
      <vt:lpstr>PowerPoint Presentation</vt:lpstr>
      <vt:lpstr>    البلدان العربية الغير مصادقة على الاتفاقية:</vt:lpstr>
      <vt:lpstr>2/الاتفاقية رقم 111 لسنة 1958 بشان التمييز في الاستخدام والمهنة :وتهدف بالأساس إلى تعزيز المساواة في الفرص والمعاملة في مكان العمل والقضاء على التمييز داخله عبر تبني سياسات وطنية تدعم تحقيق المساواة في الفرص والمعاملة   على صعيد الاستخدام والمهنة ,وتؤكد في ذلك على أهمية العمل على : -كسب مؤازرة منظمات أصحاب العمل والعمال وغيرها من الهيئات المعنية, -إصدار قوانين والنهوض ببرامج تربوية تستهدف ضمان تقبل هذه السياسات والأخذ بها, -إلغاء إي إحكام تشريعية وتعديل الأحكام او الأعراف الإدارية لا تتفق مع هذه السياسة , -انتهاج هذه السياسة فيما يتعلق بالوظائف الخاضعة مباشرة للسلطات الوطنية, -مراعاة هذه السياسة في أنشطة التوجيه والتدريب المهني والتوظيف.</vt:lpstr>
      <vt:lpstr>3/اتفاقية منظمة العمل الدولية رقم 156 بشأن العمال ذوي المسؤوليات العائلية لعام 1981: تهدف هذه  الاتفاقية رقم 156 بشأن العمال ذوي المسؤوليات العائلية لعام 1981. هذه الاتفاقية لمنظمة العمل الدولية تفرض على الدول الأطراف أن  - خلق سياسات وطنية تمكين الناس ذوي مسؤوليات عائلية، والذين يعملون أو يريدون أن يعملوا، من الاستمتاع بحقهم هذا من دون تمييز أو تعارض بين العمل والمسؤوليات العائلية، حسب الإمكان، من أجل تشكيل تكافؤ الفرص والمعاملة الفعلي للعمال الرجال والعاملات النساء. - مراعات حاجات العمال ذوي مسؤوليات عائلية في التخطيط المحلي، وأن تشكل وتدعم خدمات اجتماعية محلية، من خلال مؤسسات عامة أو خاصة، كرياض للأطفال أوخدمات ومباني خاصة بالعائلة.</vt:lpstr>
      <vt:lpstr>        ثانيا :واقع المساواة بين الجنسين وعدم التمييز في المنطقة العربية:انجازات ليست بمستوى التحديات  1/ لا احد ينكر التقدّم  الذي تم إحرازه في مكافحة التمييز في السنوات الأخيرة في الدول العربية -التصديق الواسع على اتفاقيات العمل الدولية المتصلة بالموضوع وهي بالأساس  الاتفاقية رقم 100 لسنة 1951 بشأن المساواة في الأجور والاتفاقية رقم 111 لسنة 1958 بشأن التمييز في الاستخدام والمهنة . -التحسينات المدخلة على المستويين التشريعي والمؤسساتي في عديد الدول . -تعدد الخطط وبرامج العمل الهادفة لمكافحة التمييز في العمل .  رغم النتائج الإيجابية المسجلة فلا تزال هناك العديد من المشاكل والعقبات ونذكر من بينها بالخصوص :       </vt:lpstr>
      <vt:lpstr>PowerPoint Presentation</vt:lpstr>
      <vt:lpstr>إن المتأمل في واقع المرأة العربية يلاحظ وجود مجموعة كبيرة من التحديات في عالم العمل، وتُظهر البيانات وعلى الرغم من حصول المرأة العربية على مستويات تعليمية عالية، لم يترجم ذلك إلى نتائج اقتصادية. فبحسب وثيقة مشتركة بين منظمة العمل الدولية وبرنامج الأمم المتحدة الإنمائي عن النمو الاقتصادي في هذه المنطقة، لا يزال معدل مشاركة المرأة في القوى العاملة فيها هو الأدنى في العالم إذ يبلغ 26 في المائة مقارنة بالمعدل العالمي الذي يبلغ 56 في المائة، في حين يبلغ معدل مشاركة الرجل في القوى العاملة في المنطقة 76 في المائة وهو أعلى من المعدل العالمي الذي يبلغ 74 في المائة. </vt:lpstr>
      <vt:lpstr>ومن هنا تكتسي المصادقة على الاتفاقيات الرئيسية للمساواة بين الجنسين الخاصة بمنظمة العمل الدولية وتنفيذها ذات أهمية خاصة لتحسين الفرص المتاحة أمام المرأة في المنطقة. وحتى في الدول العربية التي صادقت على اتفاقية مساواة العمال والعاملات في الأجر رقم 100 لعام 1951 واتفاقية التمييز في الاستخدام والمهنة رقم 111 لعام 1958، لا تزال الأطر التشريعية غير متسقة معهما. ووحدها اليمن صادقت على اتفاقية العمال ذوو المسؤوليات العائلية رقم 156 لعام 1981، في حين لم تصادق أي دولة عربية على اتفاقية حماية الأمومة رقم 183 لعام 2000. وهي نفس الملاحظات التي رفعها (بيان المدير العام لمنظمة العمل الدولية:تحقيق المساواة بحلول عام 2030) بمناسبة اليوم العالمي للمراة سنة2016 وهي دعوة الى تحقيق المساواة التامة بين الجنسين في كل انحاء العالم  </vt:lpstr>
      <vt:lpstr>PowerPoint Presentation</vt:lpstr>
      <vt:lpstr>PowerPoint Presentation</vt:lpstr>
      <vt:lpstr>  وعليه (ان تحقيق المساواة بين الرجل والمرأة اقتصاديا تعد من العوامل الهامة لتحقيق النمو الاقتصادي والتنمية المستدامة.فعلى المستوى العالمي التغلب على عدم المساواة بين الرجل والمرأة يترتب عنه زيادة الناتج المحلي الإجمالي في 2025 وتصل هذه الزيادة الى12مليار دولار.وهو ما يوازي حجم الناتج المحلي الإجمالي لاقتصاديات كلا من اليابان والمانيا والمملكة المتحدة مجتمعين)د.منى فريد بدران الاجتماع العربي الثلاثي حول مستقبل العمل بيروت مارس2018 أما على المستوى الإقليمي نجد أن نصيب المرأة من الناتج المحلي ما يوازي 18 في المائة فقط في دول الشرق الأوسط وشمال إفريقيا,بينما يمثل نصيب المرأة من حجم السكان50 في المائة أي نصف حجم السكان وتشير المؤشرات الاقتصادية إلى انه من بين أكثر الدول من عشرة دول تظهر فيها أعلى مستويات من الفجوة في العمل بين الرجل والمرأة,نجد6دول عربية وهي قطر ومصر والعراق والإمارات والمغرب والمملكة العربية السعودية</vt:lpstr>
      <vt:lpstr>PowerPoint Presentation</vt:lpstr>
      <vt:lpstr>  الفجوة في الدخل بين المراة والرجل في البلدان العربية(بالدولار) بعنوان سنة2005من تقرير المساواة بين الجنسين من صميم العمل اللائق لسنة2009</vt:lpstr>
      <vt:lpstr>ان العمل على تحقيق المساواة في الفرص والمعاملة في الدول العربية زيادة على الاهمية الاجتماعية التي يكتسيها فانه رهان اقتصادي بالدرجة الاولى حيث تفيد التقارير الدولية ان ارتفاع مشاركة المراة في القوة العاملة سوف يترتب عليه85 في المائة زيادة في حجم الفرصة الاقتصادية المتوفرة, وتوضح الدراسات ان هذه الزيادة في الناتج قد تصل الى 48 في المائة من حجم الناتج المحلي الاجمالي للمنطقة(MCKINSEY2015) الا انه ورغم ذلك تفيد التقارير ايضا ان الفجوة في المنطقة العربية لا زالت متسعة مثلما نلاحظ في هذا الرسم: </vt:lpstr>
      <vt:lpstr>PowerPoint Presentation</vt:lpstr>
      <vt:lpstr>ثالثا/المساواة  في  الفرص  والمعاملة  في التشغيل  والمهنة احد ركائز برنامج التنمية المستدامة في أفق 2030: ان تنزيل قضية المساواة في الفرصة والمعاملة في إطار أجندة التنمية المستدامة وفق برنامج الأمم المتحدة الذي صادقت عليه كل الدول والتزمت بدعمه والعمل على تحقيق أهدافه بما فيها الدول العربية سيسرع من وتيرة سد الفجوات بين الدول العربية والدول النامية حيث ومثلما ورد في الدليل المرجعي للنقابات في أهداف التنمية المستدامة لسنة2030 الذي أصدره المركز الدولي للتدريب التابع لمنظمة العمل الدولية سنة2018 وعليه فان التركيز النقابي على تحقيق أجندة العمل اللائق وأهداف التنمية المستدامة يحتل مكانة إستراتيجية للبلدان العربية فهذه الأهداف(انظر الرسوم المصاحبة):</vt:lpstr>
      <vt:lpstr>PowerPoint Presentation</vt:lpstr>
      <vt:lpstr>هي معالجة عالمية لكل المعوقات التنموية في العالم يهمنا في هذا المستوي التعرض الى ثلاثة اهداف رئيسية صلب 17 هدف الوارد في الاجندة: 1/القضاء على الفقر’ 2/المساواة بين الجنسين وهو الهدف الخامس, 3/العمل اللائق والنمو الاقتصادي وهو الهدف الثامن</vt:lpstr>
      <vt:lpstr>1/ تحقيق المساواة مدخل لمحاربة الفقر: </vt:lpstr>
      <vt:lpstr>2/تحقيق المساواة:</vt:lpstr>
      <vt:lpstr>PowerPoint Presentation</vt:lpstr>
      <vt:lpstr>PowerPoint Presentation</vt:lpstr>
      <vt:lpstr>PowerPoint Presentation</vt:lpstr>
      <vt:lpstr>3/العمل اللائق</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المساواة في الفرص والمعاملة في التشغيل والمهنة</dc:title>
  <dc:creator>faouzi.ouertani</dc:creator>
  <cp:lastModifiedBy>Oday</cp:lastModifiedBy>
  <cp:revision>111</cp:revision>
  <dcterms:created xsi:type="dcterms:W3CDTF">2019-02-21T07:31:14Z</dcterms:created>
  <dcterms:modified xsi:type="dcterms:W3CDTF">2019-02-27T08:46:56Z</dcterms:modified>
</cp:coreProperties>
</file>