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8" r:id="rId1"/>
  </p:sldMasterIdLst>
  <p:notesMasterIdLst>
    <p:notesMasterId r:id="rId4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88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81BF15-CD54-43C3-9539-D16B3DE195AD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4AF353-77E1-4410-90EB-953E8048CE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655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4AF353-77E1-4410-90EB-953E8048CE2D}" type="slidenum">
              <a:rPr lang="ru-RU" smtClean="0"/>
              <a:t>36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69518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55042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7414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119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47718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5155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2200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8461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2633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52624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24808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888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6B1947-DEE4-402B-B688-4520FC04C2BA}" type="datetimeFigureOut">
              <a:rPr lang="ru-RU" smtClean="0"/>
              <a:t>22.01.2019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8EFCD9-0548-4B56-94B3-04299AF8AE6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1901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52313" y="2573972"/>
            <a:ext cx="7319962" cy="1325563"/>
          </a:xfrm>
        </p:spPr>
        <p:txBody>
          <a:bodyPr>
            <a:normAutofit/>
          </a:bodyPr>
          <a:lstStyle/>
          <a:p>
            <a:r>
              <a:rPr lang="ar-SA" sz="6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</a:rPr>
              <a:t>عمالة الاطفال</a:t>
            </a:r>
            <a:r>
              <a:rPr lang="ar-SA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anose="02020603050405020304" pitchFamily="18" charset="-78"/>
              </a:rPr>
              <a:t> </a:t>
            </a:r>
            <a:endParaRPr lang="ru-RU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82755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51539" y="750719"/>
            <a:ext cx="8911687" cy="1280890"/>
          </a:xfrm>
        </p:spPr>
        <p:txBody>
          <a:bodyPr/>
          <a:lstStyle/>
          <a:p>
            <a:pPr algn="r"/>
            <a:r>
              <a:rPr lang="ar-JO" b="1" dirty="0"/>
              <a:t>أشكال عمالة الأطفال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0154" y="1905000"/>
            <a:ext cx="9394458" cy="4006222"/>
          </a:xfrm>
        </p:spPr>
        <p:txBody>
          <a:bodyPr>
            <a:noAutofit/>
          </a:bodyPr>
          <a:lstStyle/>
          <a:p>
            <a:pPr algn="r" rtl="1"/>
            <a:r>
              <a:rPr lang="ar-JO" sz="2800" b="1" dirty="0">
                <a:cs typeface="+mj-cs"/>
              </a:rPr>
              <a:t>عمالة الأطفال موجودة </a:t>
            </a:r>
            <a:r>
              <a:rPr lang="ar-JO" sz="2800" b="1" dirty="0" smtClean="0">
                <a:cs typeface="+mj-cs"/>
              </a:rPr>
              <a:t>في </a:t>
            </a:r>
            <a:r>
              <a:rPr lang="ar-JO" sz="2800" b="1" dirty="0">
                <a:cs typeface="+mj-cs"/>
              </a:rPr>
              <a:t>أشكال عديدة ، </a:t>
            </a:r>
            <a:r>
              <a:rPr lang="ar-JO" sz="2800" b="1" dirty="0" smtClean="0">
                <a:cs typeface="+mj-cs"/>
              </a:rPr>
              <a:t>والأشكال </a:t>
            </a:r>
            <a:r>
              <a:rPr lang="ar-JO" sz="2800" b="1" dirty="0">
                <a:cs typeface="+mj-cs"/>
              </a:rPr>
              <a:t>الجديدة </a:t>
            </a:r>
            <a:r>
              <a:rPr lang="ar-JO" sz="2800" b="1" dirty="0" smtClean="0">
                <a:cs typeface="+mj-cs"/>
              </a:rPr>
              <a:t>تتطور</a:t>
            </a:r>
            <a:endParaRPr lang="ar-SA" sz="2800" b="1" dirty="0" smtClean="0">
              <a:cs typeface="+mj-cs"/>
            </a:endParaRPr>
          </a:p>
          <a:p>
            <a:pPr algn="r" rtl="1"/>
            <a:r>
              <a:rPr lang="ar-JO" sz="2800" b="1" dirty="0">
                <a:cs typeface="+mj-cs"/>
              </a:rPr>
              <a:t>القطاع الرسمي للاقتصاد ينكمش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القطاع ال</a:t>
            </a:r>
            <a:r>
              <a:rPr lang="ar-JO" sz="2800" b="1" dirty="0" smtClean="0">
                <a:cs typeface="+mj-cs"/>
              </a:rPr>
              <a:t>غير رسمي</a:t>
            </a:r>
            <a:r>
              <a:rPr lang="ar-SA" sz="2800" b="1" dirty="0" smtClean="0">
                <a:cs typeface="+mj-cs"/>
              </a:rPr>
              <a:t> ينمو.</a:t>
            </a:r>
          </a:p>
          <a:p>
            <a:pPr algn="r" rtl="1"/>
            <a:r>
              <a:rPr lang="ar-JO" sz="2800" b="1" dirty="0">
                <a:cs typeface="+mj-cs"/>
              </a:rPr>
              <a:t>في بعض الأحيان يمكن ملاحظة عمالة الأطفال </a:t>
            </a:r>
            <a:r>
              <a:rPr lang="ar-JO" sz="2800" b="1" dirty="0" smtClean="0">
                <a:cs typeface="+mj-cs"/>
              </a:rPr>
              <a:t>بسهولة، </a:t>
            </a:r>
            <a:r>
              <a:rPr lang="ar-JO" sz="2800" b="1" dirty="0">
                <a:cs typeface="+mj-cs"/>
              </a:rPr>
              <a:t>أحيانًا تكون مخفية عن </a:t>
            </a:r>
            <a:r>
              <a:rPr lang="ar-JO" sz="2800" b="1" dirty="0" smtClean="0">
                <a:cs typeface="+mj-cs"/>
              </a:rPr>
              <a:t>الأنظار.</a:t>
            </a:r>
            <a:endParaRPr lang="ar-SA" sz="2800" b="1" dirty="0" smtClean="0">
              <a:cs typeface="+mj-cs"/>
            </a:endParaRPr>
          </a:p>
          <a:p>
            <a:pPr algn="r" rtl="1"/>
            <a:r>
              <a:rPr lang="ar-JO" sz="2800" b="1" dirty="0" smtClean="0">
                <a:cs typeface="+mj-cs"/>
              </a:rPr>
              <a:t>تشمل </a:t>
            </a:r>
            <a:r>
              <a:rPr lang="ar-JO" sz="2800" b="1" dirty="0">
                <a:cs typeface="+mj-cs"/>
              </a:rPr>
              <a:t>قائمة الأشكال المختلفة لعمل الأطفال </a:t>
            </a:r>
            <a:r>
              <a:rPr lang="ar-JO" sz="2800" b="1" dirty="0" smtClean="0">
                <a:cs typeface="+mj-cs"/>
              </a:rPr>
              <a:t>أشكال </a:t>
            </a:r>
            <a:r>
              <a:rPr lang="ar-JO" sz="2800" b="1" dirty="0">
                <a:cs typeface="+mj-cs"/>
              </a:rPr>
              <a:t>واسعة </a:t>
            </a:r>
            <a:r>
              <a:rPr lang="ar-SA" sz="2800" b="1" dirty="0" smtClean="0">
                <a:cs typeface="+mj-cs"/>
              </a:rPr>
              <a:t>و بعضاً منها تشكل</a:t>
            </a:r>
            <a:r>
              <a:rPr lang="ar-JO" sz="2800" b="1" dirty="0" smtClean="0">
                <a:cs typeface="+mj-cs"/>
              </a:rPr>
              <a:t> أسوأ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أشكال</a:t>
            </a:r>
            <a:r>
              <a:rPr lang="ar-SA" sz="2800" b="1" dirty="0" smtClean="0">
                <a:cs typeface="+mj-cs"/>
              </a:rPr>
              <a:t>.</a:t>
            </a:r>
          </a:p>
          <a:p>
            <a:pPr algn="r" rtl="1"/>
            <a:r>
              <a:rPr lang="ar-JO" sz="2800" b="1" dirty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بعض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من </a:t>
            </a:r>
            <a:r>
              <a:rPr lang="ar-JO" sz="2800" b="1" dirty="0">
                <a:cs typeface="+mj-cs"/>
              </a:rPr>
              <a:t>هذه الأشكال من عمالة الأطفال أكثر قابلية </a:t>
            </a:r>
            <a:r>
              <a:rPr lang="ar-JO" sz="2800" b="1" dirty="0" smtClean="0">
                <a:cs typeface="+mj-cs"/>
              </a:rPr>
              <a:t>للتداول</a:t>
            </a:r>
            <a:r>
              <a:rPr lang="ar-SA" sz="2800" b="1" dirty="0" smtClean="0">
                <a:cs typeface="+mj-cs"/>
              </a:rPr>
              <a:t> مع </a:t>
            </a:r>
            <a:r>
              <a:rPr lang="ar-JO" sz="2800" b="1" dirty="0" smtClean="0">
                <a:cs typeface="+mj-cs"/>
              </a:rPr>
              <a:t>العمل </a:t>
            </a:r>
            <a:r>
              <a:rPr lang="ar-JO" sz="2800" b="1" dirty="0">
                <a:cs typeface="+mj-cs"/>
              </a:rPr>
              <a:t>النقابي من </a:t>
            </a:r>
            <a:r>
              <a:rPr lang="ar-JO" sz="2800" b="1" dirty="0" smtClean="0">
                <a:cs typeface="+mj-cs"/>
              </a:rPr>
              <a:t>غيرها، </a:t>
            </a:r>
            <a:r>
              <a:rPr lang="ar-JO" sz="2800" b="1" dirty="0">
                <a:cs typeface="+mj-cs"/>
              </a:rPr>
              <a:t>لأن العمل في مكان </a:t>
            </a:r>
            <a:r>
              <a:rPr lang="ar-JO" sz="2800" b="1" dirty="0" smtClean="0">
                <a:cs typeface="+mj-cs"/>
              </a:rPr>
              <a:t>العمل، والتي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يمكن </a:t>
            </a:r>
            <a:r>
              <a:rPr lang="ar-JO" sz="2800" b="1" dirty="0">
                <a:cs typeface="+mj-cs"/>
              </a:rPr>
              <a:t>أن تكون ذات أهمية حاسمة في مكافحة عمالة </a:t>
            </a:r>
            <a:r>
              <a:rPr lang="ar-JO" sz="2800" b="1" dirty="0" smtClean="0">
                <a:cs typeface="+mj-cs"/>
              </a:rPr>
              <a:t>الأطفال،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هي </a:t>
            </a:r>
            <a:r>
              <a:rPr lang="ar-JO" sz="2800" b="1" dirty="0">
                <a:cs typeface="+mj-cs"/>
              </a:rPr>
              <a:t>منطقة تتمتع فيها النقابات العمالية بالقوة. ومع </a:t>
            </a:r>
            <a:r>
              <a:rPr lang="ar-JO" sz="2800" b="1" dirty="0" smtClean="0">
                <a:cs typeface="+mj-cs"/>
              </a:rPr>
              <a:t>ذلك، </a:t>
            </a:r>
            <a:r>
              <a:rPr lang="ar-JO" sz="2800" b="1" dirty="0">
                <a:cs typeface="+mj-cs"/>
              </a:rPr>
              <a:t>هذا </a:t>
            </a:r>
            <a:r>
              <a:rPr lang="ar-JO" sz="2800" b="1" dirty="0" smtClean="0">
                <a:cs typeface="+mj-cs"/>
              </a:rPr>
              <a:t>لا </a:t>
            </a:r>
            <a:r>
              <a:rPr lang="ar-JO" sz="2800" b="1" dirty="0">
                <a:cs typeface="+mj-cs"/>
              </a:rPr>
              <a:t>يعني قائمة كاملة من جميع النماذج </a:t>
            </a:r>
            <a:r>
              <a:rPr lang="ar-JO" sz="2800" b="1" dirty="0" smtClean="0">
                <a:cs typeface="+mj-cs"/>
              </a:rPr>
              <a:t>الموجودة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ar-JO" sz="2800" dirty="0">
              <a:cs typeface="+mj-cs"/>
            </a:endParaRPr>
          </a:p>
          <a:p>
            <a:endParaRPr lang="ar-JO" sz="2800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14366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JO" b="1" dirty="0"/>
              <a:t>العبودية </a:t>
            </a:r>
            <a:r>
              <a:rPr lang="ar-JO" b="1" dirty="0" smtClean="0"/>
              <a:t>و</a:t>
            </a:r>
            <a:r>
              <a:rPr lang="ar-SA" b="1" dirty="0" smtClean="0"/>
              <a:t> ال</a:t>
            </a:r>
            <a:r>
              <a:rPr lang="ar-JO" b="1" dirty="0" smtClean="0"/>
              <a:t>عمل </a:t>
            </a:r>
            <a:r>
              <a:rPr lang="ar-JO" b="1" dirty="0"/>
              <a:t>الجبري </a:t>
            </a:r>
            <a:r>
              <a:rPr lang="ar-JO" b="1" dirty="0" smtClean="0"/>
              <a:t>لاطفال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6425" y="1905000"/>
            <a:ext cx="9338187" cy="4006222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sz="2800" b="1" dirty="0">
                <a:cs typeface="+mj-cs"/>
              </a:rPr>
              <a:t>هذا هو المعروف أيضا باسم </a:t>
            </a:r>
            <a:r>
              <a:rPr lang="ar-JO" sz="2800" b="1" dirty="0" smtClean="0">
                <a:cs typeface="+mj-cs"/>
              </a:rPr>
              <a:t>العم</a:t>
            </a:r>
            <a:r>
              <a:rPr lang="ar-SA" sz="2800" b="1" dirty="0" smtClean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ل </a:t>
            </a:r>
            <a:r>
              <a:rPr lang="ar-JO" sz="2800" b="1" dirty="0">
                <a:cs typeface="+mj-cs"/>
              </a:rPr>
              <a:t>المستعبدين. على الرغم من </a:t>
            </a:r>
            <a:r>
              <a:rPr lang="ar-JO" sz="2800" b="1" dirty="0" smtClean="0">
                <a:cs typeface="+mj-cs"/>
              </a:rPr>
              <a:t>وجود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اﺗﻔﺎﻗﻴـﺎت </a:t>
            </a:r>
            <a:r>
              <a:rPr lang="ar-JO" sz="2800" b="1" dirty="0">
                <a:cs typeface="+mj-cs"/>
              </a:rPr>
              <a:t>اﻷﻣـﻢ اﳌﺘﺤـﺪة وﻣﻨﻈﻤـﺔ اﻟﻌﻤـﻞ اﻟﺪوﻟﻴـﺔ اﻟﺮاﻣﻴـﺔ إﱃ </a:t>
            </a:r>
            <a:r>
              <a:rPr lang="ar-JO" sz="2800" b="1" dirty="0" smtClean="0">
                <a:cs typeface="+mj-cs"/>
              </a:rPr>
              <a:t>اﻟﺘﻮﻗـﻒ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هذه الممارسات، </a:t>
            </a:r>
            <a:r>
              <a:rPr lang="ar-JO" sz="2800" b="1" dirty="0">
                <a:cs typeface="+mj-cs"/>
              </a:rPr>
              <a:t>فإنها </a:t>
            </a:r>
            <a:r>
              <a:rPr lang="ar-JO" sz="2800" b="1" dirty="0" smtClean="0">
                <a:cs typeface="+mj-cs"/>
              </a:rPr>
              <a:t>تستمر</a:t>
            </a:r>
            <a:r>
              <a:rPr lang="ar-SA" sz="2800" b="1" dirty="0" smtClean="0">
                <a:cs typeface="+mj-cs"/>
              </a:rPr>
              <a:t>.</a:t>
            </a:r>
          </a:p>
          <a:p>
            <a:pPr algn="r" rtl="1"/>
            <a:r>
              <a:rPr lang="ar-JO" sz="2800" b="1" dirty="0">
                <a:cs typeface="+mj-cs"/>
              </a:rPr>
              <a:t>عادة ما توجد هذه الممارسة في المناطق </a:t>
            </a:r>
            <a:r>
              <a:rPr lang="ar-JO" sz="2800" b="1" dirty="0" smtClean="0">
                <a:cs typeface="+mj-cs"/>
              </a:rPr>
              <a:t>الريفية، </a:t>
            </a:r>
            <a:r>
              <a:rPr lang="ar-JO" sz="2800" b="1" dirty="0">
                <a:cs typeface="+mj-cs"/>
              </a:rPr>
              <a:t>حيث يمكن إخفاءها بسهولة أكبر عن سلطات الإنفاذ والدعاية. بل </a:t>
            </a:r>
            <a:r>
              <a:rPr lang="ar-SA" sz="2800" b="1" dirty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ترتبط </a:t>
            </a:r>
            <a:r>
              <a:rPr lang="ar-JO" sz="2800" b="1" dirty="0">
                <a:cs typeface="+mj-cs"/>
              </a:rPr>
              <a:t>في كثير من الأحيان إلى اضطهاد الأقليات العرقية </a:t>
            </a:r>
            <a:r>
              <a:rPr lang="ar-JO" sz="2800" b="1" dirty="0" smtClean="0">
                <a:cs typeface="+mj-cs"/>
              </a:rPr>
              <a:t>والسكان </a:t>
            </a:r>
            <a:r>
              <a:rPr lang="ar-JO" sz="2800" b="1" dirty="0">
                <a:cs typeface="+mj-cs"/>
              </a:rPr>
              <a:t>الأصليين. </a:t>
            </a:r>
            <a:endParaRPr lang="ar-SA" sz="2800" b="1" dirty="0" smtClean="0">
              <a:cs typeface="+mj-cs"/>
            </a:endParaRPr>
          </a:p>
          <a:p>
            <a:pPr algn="r" rtl="1"/>
            <a:r>
              <a:rPr lang="ar-JO" sz="2800" b="1" dirty="0">
                <a:cs typeface="+mj-cs"/>
              </a:rPr>
              <a:t>يقدر أحد التقديرات </a:t>
            </a:r>
            <a:r>
              <a:rPr lang="ar-JO" sz="2800" b="1" dirty="0" smtClean="0">
                <a:cs typeface="+mj-cs"/>
              </a:rPr>
              <a:t>الحديثة، </a:t>
            </a:r>
            <a:r>
              <a:rPr lang="ar-JO" sz="2800" b="1" dirty="0">
                <a:cs typeface="+mj-cs"/>
              </a:rPr>
              <a:t>التي تعتبر متحفظة بشكل </a:t>
            </a:r>
            <a:r>
              <a:rPr lang="ar-JO" sz="2800" b="1" dirty="0" smtClean="0">
                <a:cs typeface="+mj-cs"/>
              </a:rPr>
              <a:t>متعمد، </a:t>
            </a:r>
            <a:r>
              <a:rPr lang="ar-JO" sz="2800" b="1" dirty="0">
                <a:cs typeface="+mj-cs"/>
              </a:rPr>
              <a:t>أن هناك 27 مليون </a:t>
            </a:r>
            <a:r>
              <a:rPr lang="ar-JO" sz="2800" b="1" dirty="0" smtClean="0">
                <a:cs typeface="+mj-cs"/>
              </a:rPr>
              <a:t>شخص</a:t>
            </a:r>
            <a:r>
              <a:rPr lang="ar-SA" sz="2800" b="1" dirty="0" smtClean="0">
                <a:cs typeface="+mj-cs"/>
              </a:rPr>
              <a:t> من </a:t>
            </a:r>
            <a:r>
              <a:rPr lang="ar-JO" sz="2800" b="1" dirty="0" smtClean="0">
                <a:cs typeface="+mj-cs"/>
              </a:rPr>
              <a:t>العمال </a:t>
            </a:r>
            <a:r>
              <a:rPr lang="ar-JO" sz="2800" b="1" dirty="0">
                <a:cs typeface="+mj-cs"/>
              </a:rPr>
              <a:t>المستعبدين في العالم </a:t>
            </a:r>
            <a:r>
              <a:rPr lang="ar-JO" sz="2800" b="1" dirty="0" smtClean="0">
                <a:cs typeface="+mj-cs"/>
              </a:rPr>
              <a:t>اليوم، </a:t>
            </a:r>
            <a:r>
              <a:rPr lang="ar-JO" sz="2800" b="1" dirty="0">
                <a:cs typeface="+mj-cs"/>
              </a:rPr>
              <a:t>ونسبة </a:t>
            </a:r>
            <a:r>
              <a:rPr lang="ar-JO" sz="2800" b="1" dirty="0" smtClean="0">
                <a:cs typeface="+mj-cs"/>
              </a:rPr>
              <a:t>عالية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من </a:t>
            </a:r>
            <a:r>
              <a:rPr lang="ar-JO" sz="2800" b="1" dirty="0">
                <a:cs typeface="+mj-cs"/>
              </a:rPr>
              <a:t>هؤلاء هم من الأطفال. هيومن رايتس ووتش تعتقد </a:t>
            </a:r>
            <a:r>
              <a:rPr lang="ar-SA" sz="2800" b="1" dirty="0" smtClean="0">
                <a:cs typeface="+mj-cs"/>
              </a:rPr>
              <a:t>أن </a:t>
            </a:r>
            <a:r>
              <a:rPr lang="ar-JO" sz="2800" b="1" dirty="0" smtClean="0">
                <a:cs typeface="+mj-cs"/>
              </a:rPr>
              <a:t>هنا</a:t>
            </a:r>
            <a:r>
              <a:rPr lang="ar-SA" sz="2800" b="1" dirty="0" smtClean="0">
                <a:cs typeface="+mj-cs"/>
              </a:rPr>
              <a:t>ل</a:t>
            </a:r>
            <a:r>
              <a:rPr lang="ar-JO" sz="2800" b="1" dirty="0" smtClean="0">
                <a:cs typeface="+mj-cs"/>
              </a:rPr>
              <a:t>ك </a:t>
            </a:r>
            <a:r>
              <a:rPr lang="ar-JO" sz="2800" b="1" dirty="0">
                <a:cs typeface="+mj-cs"/>
              </a:rPr>
              <a:t>15 مليون طفل في العمل الاستعبادي في </a:t>
            </a:r>
            <a:r>
              <a:rPr lang="ar-JO" sz="2800" b="1" dirty="0" smtClean="0">
                <a:cs typeface="+mj-cs"/>
              </a:rPr>
              <a:t>الهند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ar-JO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5097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ar-JO" b="1" dirty="0"/>
              <a:t>ما الذي يسبب عمل الأطفال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أسباب عمل الأطفال كثيرة وتختلف أسباب حالات محددة من عمل الأطفال من بلد إلى </a:t>
            </a:r>
            <a:r>
              <a:rPr lang="ar-JO" sz="2800" b="1" dirty="0" smtClean="0">
                <a:cs typeface="+mj-cs"/>
              </a:rPr>
              <a:t>آخر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البلد </a:t>
            </a:r>
            <a:r>
              <a:rPr lang="ar-JO" sz="2800" b="1" dirty="0">
                <a:cs typeface="+mj-cs"/>
              </a:rPr>
              <a:t>ومن الصناعة إلى الصناعة. ومع ذلك ، </a:t>
            </a:r>
            <a:r>
              <a:rPr lang="ar-JO" sz="2800" b="1" dirty="0" smtClean="0">
                <a:cs typeface="+mj-cs"/>
              </a:rPr>
              <a:t>هناك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أسباب شائعة</a:t>
            </a:r>
            <a:r>
              <a:rPr lang="ar-SA" sz="2800" b="1" dirty="0" smtClean="0">
                <a:cs typeface="+mj-cs"/>
              </a:rPr>
              <a:t>:</a:t>
            </a:r>
          </a:p>
          <a:p>
            <a:pPr marL="0" indent="0" algn="r" rtl="1">
              <a:buNone/>
            </a:pPr>
            <a:endParaRPr lang="ar-JO" sz="2800" b="1" dirty="0">
              <a:cs typeface="+mj-cs"/>
            </a:endParaRPr>
          </a:p>
          <a:p>
            <a:pPr marL="0" indent="0" algn="r" rtl="1">
              <a:buNone/>
            </a:pPr>
            <a:r>
              <a:rPr lang="ar-SA" sz="3200" b="1" dirty="0" smtClean="0">
                <a:cs typeface="+mj-cs"/>
              </a:rPr>
              <a:t>ا</a:t>
            </a:r>
            <a:r>
              <a:rPr lang="ar-JO" sz="3200" b="1" dirty="0" smtClean="0">
                <a:cs typeface="+mj-cs"/>
              </a:rPr>
              <a:t>لفقر </a:t>
            </a:r>
            <a:endParaRPr lang="ar-SA" sz="32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كثيراً </a:t>
            </a:r>
            <a:r>
              <a:rPr lang="ar-JO" sz="2800" b="1" dirty="0">
                <a:cs typeface="+mj-cs"/>
              </a:rPr>
              <a:t>ما </a:t>
            </a:r>
            <a:r>
              <a:rPr lang="ar-JO" sz="2800" b="1" dirty="0" smtClean="0">
                <a:cs typeface="+mj-cs"/>
              </a:rPr>
              <a:t>يُ</a:t>
            </a:r>
            <a:r>
              <a:rPr lang="ar-SA" sz="2800" b="1" dirty="0" smtClean="0">
                <a:cs typeface="+mj-cs"/>
              </a:rPr>
              <a:t>صنف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الفقر باعتباره السبب الرئيسي لتشغيل الأطفال. قد ترسل الأسر الفقيرة أطفالهم إلى العمل لزيادة دخل الأسرة. تعمل أعداد كبيرة من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كعاملين </a:t>
            </a:r>
            <a:r>
              <a:rPr lang="ar-JO" sz="2800" b="1" dirty="0">
                <a:cs typeface="+mj-cs"/>
              </a:rPr>
              <a:t>غير مدفوعي الأجر في المزارع العائلية والمتاجر التي </a:t>
            </a:r>
            <a:r>
              <a:rPr lang="ar-SA" sz="2800" b="1" dirty="0" smtClean="0">
                <a:cs typeface="+mj-cs"/>
              </a:rPr>
              <a:t>ي</a:t>
            </a:r>
            <a:r>
              <a:rPr lang="ar-JO" sz="2800" b="1" dirty="0" smtClean="0">
                <a:cs typeface="+mj-cs"/>
              </a:rPr>
              <a:t>عتمد عليها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العمل </a:t>
            </a:r>
            <a:r>
              <a:rPr lang="ar-JO" sz="2800" b="1" dirty="0">
                <a:cs typeface="+mj-cs"/>
              </a:rPr>
              <a:t>العائلي من أجل البقاء </a:t>
            </a:r>
            <a:r>
              <a:rPr lang="ar-JO" sz="2800" b="1" dirty="0" smtClean="0">
                <a:cs typeface="+mj-cs"/>
              </a:rPr>
              <a:t>اقتصاديا</a:t>
            </a:r>
            <a:endParaRPr lang="ar-JO" sz="2800" b="1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673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166983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JO" b="1" dirty="0" smtClean="0"/>
              <a:t>فشل</a:t>
            </a:r>
            <a:r>
              <a:rPr lang="ar-SA" b="1" dirty="0" smtClean="0"/>
              <a:t> </a:t>
            </a:r>
            <a:r>
              <a:rPr lang="ar-JO" b="1" dirty="0" smtClean="0"/>
              <a:t>نظام </a:t>
            </a:r>
            <a:r>
              <a:rPr lang="ar-JO" b="1" dirty="0"/>
              <a:t>التعليم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627483"/>
            <a:ext cx="1051560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ar-SA" sz="2800" b="1" dirty="0" smtClean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لعديد </a:t>
            </a:r>
            <a:r>
              <a:rPr lang="ar-JO" sz="2800" b="1" dirty="0">
                <a:cs typeface="+mj-cs"/>
              </a:rPr>
              <a:t>من المناطق ليس لديها </a:t>
            </a:r>
            <a:r>
              <a:rPr lang="ar-JO" sz="2800" b="1" dirty="0" smtClean="0">
                <a:cs typeface="+mj-cs"/>
              </a:rPr>
              <a:t>مدارس</a:t>
            </a:r>
            <a:r>
              <a:rPr lang="ar-SA" sz="2800" b="1" dirty="0" smtClean="0">
                <a:cs typeface="+mj-cs"/>
              </a:rPr>
              <a:t>,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خاصة في المناطق </a:t>
            </a:r>
            <a:r>
              <a:rPr lang="ar-JO" sz="2800" b="1" dirty="0" smtClean="0">
                <a:cs typeface="+mj-cs"/>
              </a:rPr>
              <a:t>الريفية. </a:t>
            </a:r>
            <a:r>
              <a:rPr lang="ar-JO" sz="2800" b="1" dirty="0">
                <a:cs typeface="+mj-cs"/>
              </a:rPr>
              <a:t>في بعض </a:t>
            </a:r>
            <a:r>
              <a:rPr lang="ar-JO" sz="2800" b="1" dirty="0" smtClean="0">
                <a:cs typeface="+mj-cs"/>
              </a:rPr>
              <a:t>الحالات، </a:t>
            </a:r>
            <a:r>
              <a:rPr lang="ar-JO" sz="2800" b="1" dirty="0">
                <a:cs typeface="+mj-cs"/>
              </a:rPr>
              <a:t>يتم فرض رسوم ولا يمكن </a:t>
            </a:r>
            <a:r>
              <a:rPr lang="ar-JO" sz="2800" b="1" dirty="0" smtClean="0">
                <a:cs typeface="+mj-cs"/>
              </a:rPr>
              <a:t>للآباء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تحم</a:t>
            </a:r>
            <a:r>
              <a:rPr lang="ar-SA" sz="2800" b="1" dirty="0" smtClean="0">
                <a:cs typeface="+mj-cs"/>
              </a:rPr>
              <a:t>لها</a:t>
            </a:r>
            <a:r>
              <a:rPr lang="ar-JO" sz="2800" b="1" dirty="0" smtClean="0">
                <a:cs typeface="+mj-cs"/>
              </a:rPr>
              <a:t>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حيث </a:t>
            </a:r>
            <a:r>
              <a:rPr lang="ar-JO" sz="2800" b="1" dirty="0">
                <a:cs typeface="+mj-cs"/>
              </a:rPr>
              <a:t>تتوفر المدارس </a:t>
            </a:r>
            <a:r>
              <a:rPr lang="ar-JO" sz="2800" b="1" dirty="0" smtClean="0">
                <a:cs typeface="+mj-cs"/>
              </a:rPr>
              <a:t>المجانية، </a:t>
            </a:r>
            <a:r>
              <a:rPr lang="ar-SA" sz="2800" b="1" dirty="0" smtClean="0">
                <a:cs typeface="+mj-cs"/>
              </a:rPr>
              <a:t>قد يرى </a:t>
            </a:r>
            <a:r>
              <a:rPr lang="ar-JO" sz="2800" b="1" dirty="0" smtClean="0">
                <a:cs typeface="+mj-cs"/>
              </a:rPr>
              <a:t>الفقراء </a:t>
            </a:r>
            <a:r>
              <a:rPr lang="ar-JO" sz="2800" b="1" dirty="0">
                <a:cs typeface="+mj-cs"/>
              </a:rPr>
              <a:t>والآباء </a:t>
            </a:r>
            <a:r>
              <a:rPr lang="ar-SA" sz="2800" b="1" dirty="0" smtClean="0">
                <a:cs typeface="+mj-cs"/>
              </a:rPr>
              <a:t>ان </a:t>
            </a:r>
            <a:r>
              <a:rPr lang="ar-JO" sz="2800" b="1" dirty="0" smtClean="0">
                <a:cs typeface="+mj-cs"/>
              </a:rPr>
              <a:t>البقاء </a:t>
            </a:r>
            <a:r>
              <a:rPr lang="ar-JO" sz="2800" b="1" dirty="0">
                <a:cs typeface="+mj-cs"/>
              </a:rPr>
              <a:t>على قيد الحياة </a:t>
            </a:r>
            <a:r>
              <a:rPr lang="ar-JO" sz="2800" b="1" dirty="0" smtClean="0">
                <a:cs typeface="+mj-cs"/>
              </a:rPr>
              <a:t>للطفل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أفضل </a:t>
            </a:r>
            <a:r>
              <a:rPr lang="ar-JO" sz="2800" b="1" dirty="0">
                <a:cs typeface="+mj-cs"/>
              </a:rPr>
              <a:t>إذا كان هو / هي يعمل ويتعلم </a:t>
            </a:r>
            <a:r>
              <a:rPr lang="ar-JO" sz="2800" b="1" dirty="0" smtClean="0">
                <a:cs typeface="+mj-cs"/>
              </a:rPr>
              <a:t>مهارة</a:t>
            </a:r>
            <a:r>
              <a:rPr lang="ar-SA" sz="2800" b="1" dirty="0">
                <a:cs typeface="+mj-cs"/>
              </a:rPr>
              <a:t> </a:t>
            </a:r>
            <a:r>
              <a:rPr lang="ar-SA" sz="2800" b="1" dirty="0" smtClean="0">
                <a:cs typeface="+mj-cs"/>
              </a:rPr>
              <a:t>بدلاً من التعلم.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80292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736652"/>
            <a:ext cx="8911687" cy="1280890"/>
          </a:xfrm>
        </p:spPr>
        <p:txBody>
          <a:bodyPr/>
          <a:lstStyle/>
          <a:p>
            <a:pPr algn="r" rtl="1"/>
            <a:r>
              <a:rPr lang="ar-JO" b="1" dirty="0"/>
              <a:t>الاقتصاد غير الرسمي 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ar-JO" dirty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إن </a:t>
            </a:r>
            <a:r>
              <a:rPr lang="ar-JO" sz="2800" b="1" dirty="0">
                <a:cs typeface="+mj-cs"/>
              </a:rPr>
              <a:t>عمالة الأطفال أقل شيوعًا في أماكن العمل الكبيرة. </a:t>
            </a:r>
            <a:r>
              <a:rPr lang="ar-JO" sz="2800" b="1" dirty="0" smtClean="0">
                <a:cs typeface="+mj-cs"/>
              </a:rPr>
              <a:t>في</a:t>
            </a:r>
            <a:r>
              <a:rPr lang="ar-SA" sz="2800" b="1" dirty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الشركات </a:t>
            </a:r>
            <a:r>
              <a:rPr lang="ar-JO" sz="2800" b="1" dirty="0">
                <a:cs typeface="+mj-cs"/>
              </a:rPr>
              <a:t>الصغيرة غير </a:t>
            </a:r>
            <a:r>
              <a:rPr lang="ar-JO" sz="2800" b="1" dirty="0" smtClean="0">
                <a:cs typeface="+mj-cs"/>
              </a:rPr>
              <a:t>المسجلة، </a:t>
            </a:r>
            <a:r>
              <a:rPr lang="ar-JO" sz="2800" b="1" dirty="0">
                <a:cs typeface="+mj-cs"/>
              </a:rPr>
              <a:t>وغالبا ما تسمى غير </a:t>
            </a:r>
            <a:r>
              <a:rPr lang="ar-JO" sz="2800" b="1" dirty="0" smtClean="0">
                <a:cs typeface="+mj-cs"/>
              </a:rPr>
              <a:t>رسمية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القطاع، </a:t>
            </a:r>
            <a:r>
              <a:rPr lang="ar-JO" sz="2800" b="1" dirty="0">
                <a:cs typeface="+mj-cs"/>
              </a:rPr>
              <a:t>وعمالة الأطفال هو أكثر تواترا. المفتشين نادرا ما </a:t>
            </a:r>
            <a:r>
              <a:rPr lang="ar-JO" sz="2800" b="1" dirty="0" smtClean="0">
                <a:cs typeface="+mj-cs"/>
              </a:rPr>
              <a:t>يزورون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أماكن </a:t>
            </a:r>
            <a:r>
              <a:rPr lang="ar-JO" sz="2800" b="1" dirty="0">
                <a:cs typeface="+mj-cs"/>
              </a:rPr>
              <a:t>العمل </a:t>
            </a:r>
            <a:r>
              <a:rPr lang="ar-JO" sz="2800" b="1" dirty="0" smtClean="0">
                <a:cs typeface="+mj-cs"/>
              </a:rPr>
              <a:t>هذه، </a:t>
            </a:r>
            <a:r>
              <a:rPr lang="ar-JO" sz="2800" b="1" dirty="0">
                <a:cs typeface="+mj-cs"/>
              </a:rPr>
              <a:t>وليس هناك نقابات. </a:t>
            </a:r>
            <a:r>
              <a:rPr lang="ar-SA" sz="2800" b="1" dirty="0" smtClean="0">
                <a:cs typeface="+mj-cs"/>
              </a:rPr>
              <a:t>يم</a:t>
            </a:r>
            <a:r>
              <a:rPr lang="ar-JO" sz="2800" b="1" dirty="0" smtClean="0">
                <a:cs typeface="+mj-cs"/>
              </a:rPr>
              <a:t>كن </a:t>
            </a:r>
            <a:r>
              <a:rPr lang="ar-JO" sz="2800" b="1" dirty="0">
                <a:cs typeface="+mj-cs"/>
              </a:rPr>
              <a:t>أن تزدهر عمالة الأطفال في مثل هذه </a:t>
            </a:r>
            <a:r>
              <a:rPr lang="ar-JO" sz="2800" b="1" dirty="0" smtClean="0">
                <a:cs typeface="+mj-cs"/>
              </a:rPr>
              <a:t>الظروف.</a:t>
            </a:r>
            <a:r>
              <a:rPr lang="ar-SA" sz="2800" b="1" dirty="0" smtClean="0">
                <a:cs typeface="+mj-cs"/>
              </a:rPr>
              <a:t> </a:t>
            </a:r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6645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/>
              <a:t>انخفاض تكلفة عمالة الأطفال 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على </a:t>
            </a:r>
            <a:r>
              <a:rPr lang="ar-JO" sz="2800" b="1" dirty="0">
                <a:cs typeface="+mj-cs"/>
              </a:rPr>
              <a:t>خلفية قطاع متنامٍ صغير غير </a:t>
            </a:r>
            <a:r>
              <a:rPr lang="ar-JO" sz="2800" b="1" dirty="0" smtClean="0">
                <a:cs typeface="+mj-cs"/>
              </a:rPr>
              <a:t>رسمي</a:t>
            </a:r>
            <a:r>
              <a:rPr lang="ar-SA" sz="2800" b="1" dirty="0" smtClean="0">
                <a:cs typeface="+mj-cs"/>
              </a:rPr>
              <a:t>, </a:t>
            </a:r>
            <a:r>
              <a:rPr lang="ar-JO" sz="2800" b="1" dirty="0" smtClean="0">
                <a:cs typeface="+mj-cs"/>
              </a:rPr>
              <a:t>العمال </a:t>
            </a:r>
            <a:r>
              <a:rPr lang="ar-JO" sz="2800" b="1" dirty="0">
                <a:cs typeface="+mj-cs"/>
              </a:rPr>
              <a:t>الأطفال تصبح جذابة على نحو متزايد لأنه يمكن توظيفهم </a:t>
            </a:r>
            <a:r>
              <a:rPr lang="ar-JO" sz="2800" b="1" dirty="0" smtClean="0">
                <a:cs typeface="+mj-cs"/>
              </a:rPr>
              <a:t>بأقل</a:t>
            </a:r>
            <a:r>
              <a:rPr lang="ar-SA" sz="2800" b="1" dirty="0" smtClean="0">
                <a:cs typeface="+mj-cs"/>
              </a:rPr>
              <a:t> تكلفة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من الكبار. </a:t>
            </a:r>
            <a:r>
              <a:rPr lang="ar-JO" sz="2800" b="1" dirty="0" smtClean="0">
                <a:cs typeface="+mj-cs"/>
              </a:rPr>
              <a:t>بالاضافة</a:t>
            </a:r>
            <a:r>
              <a:rPr lang="ar-SA" sz="2800" b="1" dirty="0">
                <a:cs typeface="+mj-cs"/>
              </a:rPr>
              <a:t> </a:t>
            </a:r>
            <a:r>
              <a:rPr lang="ar-SA" sz="2800" b="1" dirty="0" smtClean="0">
                <a:cs typeface="+mj-cs"/>
              </a:rPr>
              <a:t>أنه </a:t>
            </a:r>
            <a:r>
              <a:rPr lang="ar-JO" sz="2800" b="1" dirty="0" smtClean="0">
                <a:cs typeface="+mj-cs"/>
              </a:rPr>
              <a:t>يتم تنظيم</a:t>
            </a:r>
            <a:r>
              <a:rPr lang="ar-SA" sz="2800" b="1" dirty="0" smtClean="0">
                <a:cs typeface="+mj-cs"/>
              </a:rPr>
              <a:t> الاطفال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بسهولة أكبر.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917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غياب منظمات العمال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تعد نسبة عمالة </a:t>
            </a:r>
            <a:r>
              <a:rPr lang="ar-JO" sz="2800" b="1" dirty="0" smtClean="0">
                <a:cs typeface="+mj-cs"/>
              </a:rPr>
              <a:t>الأطفال </a:t>
            </a:r>
            <a:r>
              <a:rPr lang="ar-JO" sz="2800" b="1" dirty="0">
                <a:cs typeface="+mj-cs"/>
              </a:rPr>
              <a:t>من حيث النقابات </a:t>
            </a:r>
            <a:r>
              <a:rPr lang="ar-JO" sz="2800" b="1" dirty="0" smtClean="0">
                <a:cs typeface="+mj-cs"/>
              </a:rPr>
              <a:t>العمالية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ضعيفة </a:t>
            </a:r>
            <a:r>
              <a:rPr lang="ar-JO" sz="2800" b="1" dirty="0">
                <a:cs typeface="+mj-cs"/>
              </a:rPr>
              <a:t>أو غير موجودة. النقابات العمالية ليست </a:t>
            </a:r>
            <a:r>
              <a:rPr lang="ar-JO" sz="2800" b="1" dirty="0" smtClean="0">
                <a:cs typeface="+mj-cs"/>
              </a:rPr>
              <a:t>كذلك</a:t>
            </a:r>
            <a:r>
              <a:rPr lang="ar-SA" sz="2800" b="1" dirty="0" smtClean="0">
                <a:cs typeface="+mj-cs"/>
              </a:rPr>
              <a:t> حتى ان </a:t>
            </a:r>
            <a:r>
              <a:rPr lang="ar-JO" sz="2800" b="1" dirty="0" smtClean="0">
                <a:cs typeface="+mj-cs"/>
              </a:rPr>
              <a:t>وجدت </a:t>
            </a:r>
            <a:r>
              <a:rPr lang="ar-JO" sz="2800" b="1" dirty="0">
                <a:cs typeface="+mj-cs"/>
              </a:rPr>
              <a:t>في القطاع غير </a:t>
            </a:r>
            <a:r>
              <a:rPr lang="ar-JO" sz="2800" b="1" dirty="0" smtClean="0">
                <a:cs typeface="+mj-cs"/>
              </a:rPr>
              <a:t>الرسمي</a:t>
            </a:r>
            <a:r>
              <a:rPr lang="ar-SA" sz="2800" b="1" dirty="0" smtClean="0">
                <a:cs typeface="+mj-cs"/>
              </a:rPr>
              <a:t>,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حيث يمكن أن </a:t>
            </a:r>
            <a:r>
              <a:rPr lang="ar-SA" sz="2800" b="1" dirty="0" smtClean="0">
                <a:cs typeface="+mj-cs"/>
              </a:rPr>
              <a:t>ت</a:t>
            </a:r>
            <a:r>
              <a:rPr lang="ar-JO" sz="2800" b="1" dirty="0" smtClean="0">
                <a:cs typeface="+mj-cs"/>
              </a:rPr>
              <a:t>كون </a:t>
            </a:r>
            <a:r>
              <a:rPr lang="ar-JO" sz="2800" b="1" dirty="0">
                <a:cs typeface="+mj-cs"/>
              </a:rPr>
              <a:t>من </a:t>
            </a:r>
            <a:r>
              <a:rPr lang="ar-JO" sz="2800" b="1" dirty="0" smtClean="0">
                <a:cs typeface="+mj-cs"/>
              </a:rPr>
              <a:t>الصعب</a:t>
            </a:r>
            <a:r>
              <a:rPr lang="ar-SA" sz="2800" b="1" dirty="0" smtClean="0">
                <a:cs typeface="+mj-cs"/>
              </a:rPr>
              <a:t> أن </a:t>
            </a:r>
            <a:r>
              <a:rPr lang="ar-JO" sz="2800" b="1" dirty="0" smtClean="0">
                <a:cs typeface="+mj-cs"/>
              </a:rPr>
              <a:t>تنظم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1550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قلة</a:t>
            </a:r>
            <a:r>
              <a:rPr lang="ar-SA" b="1" dirty="0" smtClean="0"/>
              <a:t> حماية</a:t>
            </a:r>
            <a:r>
              <a:rPr lang="ar-JO" b="1" dirty="0" smtClean="0"/>
              <a:t> </a:t>
            </a:r>
            <a:r>
              <a:rPr lang="ar-JO" b="1" dirty="0"/>
              <a:t>اجتماعية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تتضخم أعداد كبيرة من الأطفال في صفوف الأطفال العاملين لأن المجتمع غير قادر على توفير الحماية المناسبة لهم. وتشمل هذه الأطفال </a:t>
            </a:r>
            <a:r>
              <a:rPr lang="ar-JO" sz="2800" b="1" dirty="0" smtClean="0">
                <a:cs typeface="+mj-cs"/>
              </a:rPr>
              <a:t>الذين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تم </a:t>
            </a:r>
            <a:r>
              <a:rPr lang="ar-JO" sz="2800" b="1" dirty="0">
                <a:cs typeface="+mj-cs"/>
              </a:rPr>
              <a:t>التخلي عنهم أو تيتموا بسبب وباء فيروس نقص المناعة البشرية / الإيدز أو بسبب الكوارث </a:t>
            </a:r>
            <a:r>
              <a:rPr lang="ar-JO" sz="2800" b="1" dirty="0" smtClean="0">
                <a:cs typeface="+mj-cs"/>
              </a:rPr>
              <a:t>الطبيعية، </a:t>
            </a:r>
            <a:r>
              <a:rPr lang="ar-JO" sz="2800" b="1" dirty="0">
                <a:cs typeface="+mj-cs"/>
              </a:rPr>
              <a:t>والذين جُندوا </a:t>
            </a:r>
            <a:r>
              <a:rPr lang="ar-JO" sz="2800" b="1" dirty="0" smtClean="0">
                <a:cs typeface="+mj-cs"/>
              </a:rPr>
              <a:t>كجنودإلى </a:t>
            </a:r>
            <a:r>
              <a:rPr lang="ar-JO" sz="2800" b="1" dirty="0">
                <a:cs typeface="+mj-cs"/>
              </a:rPr>
              <a:t>الميليشيات والجيوش الخاصة في مناطق </a:t>
            </a:r>
            <a:r>
              <a:rPr lang="ar-JO" sz="2800" b="1" dirty="0" smtClean="0">
                <a:cs typeface="+mj-cs"/>
              </a:rPr>
              <a:t>النزاع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4562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/>
              <a:t>العادات الاجتماعية 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في بعض </a:t>
            </a:r>
            <a:r>
              <a:rPr lang="ar-JO" sz="2800" b="1" dirty="0" smtClean="0">
                <a:cs typeface="+mj-cs"/>
              </a:rPr>
              <a:t>البلدان، </a:t>
            </a:r>
            <a:r>
              <a:rPr lang="ar-JO" sz="2800" b="1" dirty="0">
                <a:cs typeface="+mj-cs"/>
              </a:rPr>
              <a:t>النخب </a:t>
            </a:r>
            <a:r>
              <a:rPr lang="ar-JO" sz="2800" b="1" dirty="0" smtClean="0">
                <a:cs typeface="+mj-cs"/>
              </a:rPr>
              <a:t>القوية، </a:t>
            </a:r>
            <a:r>
              <a:rPr lang="ar-JO" sz="2800" b="1" dirty="0">
                <a:cs typeface="+mj-cs"/>
              </a:rPr>
              <a:t>أو الأغلبية </a:t>
            </a:r>
            <a:r>
              <a:rPr lang="ar-JO" sz="2800" b="1" dirty="0" smtClean="0">
                <a:cs typeface="+mj-cs"/>
              </a:rPr>
              <a:t>العرقية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تعتبر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أن </a:t>
            </a:r>
            <a:r>
              <a:rPr lang="ar-JO" sz="2800" b="1" dirty="0">
                <a:cs typeface="+mj-cs"/>
              </a:rPr>
              <a:t>العمل هو المهنة المناسبة والطبيعية لأطفال الفقراء أو أبناء </a:t>
            </a:r>
            <a:r>
              <a:rPr lang="ar-JO" sz="2800" b="1" dirty="0" smtClean="0">
                <a:cs typeface="+mj-cs"/>
              </a:rPr>
              <a:t>العرق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الأقليات</a:t>
            </a:r>
            <a:r>
              <a:rPr lang="ar-JO" sz="2800" b="1" dirty="0">
                <a:cs typeface="+mj-cs"/>
              </a:rPr>
              <a:t>. ليس لديهم أي التزام بإنهاء عمل </a:t>
            </a:r>
            <a:r>
              <a:rPr lang="ar-JO" sz="2800" b="1" dirty="0" smtClean="0">
                <a:cs typeface="+mj-cs"/>
              </a:rPr>
              <a:t>الأطفال، </a:t>
            </a:r>
            <a:r>
              <a:rPr lang="ar-JO" sz="2800" b="1" dirty="0">
                <a:cs typeface="+mj-cs"/>
              </a:rPr>
              <a:t>ويريدون بالفعل مواصلة استغلال هؤلاء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للعمالة </a:t>
            </a:r>
            <a:r>
              <a:rPr lang="ar-JO" sz="2800" b="1" dirty="0">
                <a:cs typeface="+mj-cs"/>
              </a:rPr>
              <a:t>الرخيصة التي يمثلونها. في حالات </a:t>
            </a:r>
            <a:r>
              <a:rPr lang="ar-JO" sz="2800" b="1" dirty="0" smtClean="0">
                <a:cs typeface="+mj-cs"/>
              </a:rPr>
              <a:t>أخرى، </a:t>
            </a:r>
            <a:r>
              <a:rPr lang="ar-SA" sz="2800" b="1" dirty="0" smtClean="0">
                <a:cs typeface="+mj-cs"/>
              </a:rPr>
              <a:t>عندما يتوفر لدى </a:t>
            </a:r>
            <a:r>
              <a:rPr lang="ar-JO" sz="2800" b="1" dirty="0" smtClean="0">
                <a:cs typeface="+mj-cs"/>
              </a:rPr>
              <a:t>الآباء </a:t>
            </a:r>
            <a:r>
              <a:rPr lang="ar-JO" sz="2800" b="1" dirty="0">
                <a:cs typeface="+mj-cs"/>
              </a:rPr>
              <a:t>القليل من المال لإنفاقه على </a:t>
            </a:r>
            <a:r>
              <a:rPr lang="ar-JO" sz="2800" b="1" dirty="0" smtClean="0">
                <a:cs typeface="+mj-cs"/>
              </a:rPr>
              <a:t>التعليم، </a:t>
            </a:r>
            <a:r>
              <a:rPr lang="ar-SA" sz="2800" b="1" dirty="0" smtClean="0">
                <a:cs typeface="+mj-cs"/>
              </a:rPr>
              <a:t>يختارون </a:t>
            </a:r>
            <a:r>
              <a:rPr lang="ar-JO" sz="2800" b="1" dirty="0" smtClean="0">
                <a:cs typeface="+mj-cs"/>
              </a:rPr>
              <a:t>تعليم </a:t>
            </a:r>
            <a:r>
              <a:rPr lang="ar-JO" sz="2800" b="1" dirty="0">
                <a:cs typeface="+mj-cs"/>
              </a:rPr>
              <a:t>الطفل الصبي </a:t>
            </a:r>
            <a:r>
              <a:rPr lang="ar-SA" sz="2800" b="1" dirty="0" smtClean="0">
                <a:cs typeface="+mj-cs"/>
              </a:rPr>
              <a:t>و لا </a:t>
            </a:r>
            <a:r>
              <a:rPr lang="ar-JO" sz="2800" b="1" dirty="0" smtClean="0">
                <a:cs typeface="+mj-cs"/>
              </a:rPr>
              <a:t>يتم </a:t>
            </a:r>
            <a:r>
              <a:rPr lang="ar-JO" sz="2800" b="1" dirty="0">
                <a:cs typeface="+mj-cs"/>
              </a:rPr>
              <a:t>إعطاء الفتيات في كثير من </a:t>
            </a:r>
            <a:r>
              <a:rPr lang="ar-JO" sz="2800" b="1" dirty="0" smtClean="0">
                <a:cs typeface="+mj-cs"/>
              </a:rPr>
              <a:t>الأحيان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أي تعليم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74326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96644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دور نقابات العمال </a:t>
            </a:r>
            <a:r>
              <a:rPr lang="ar-JO" b="1" dirty="0" smtClean="0"/>
              <a:t>في</a:t>
            </a:r>
            <a:r>
              <a:rPr lang="ar-SA" b="1" dirty="0" smtClean="0"/>
              <a:t> </a:t>
            </a:r>
            <a:r>
              <a:rPr lang="ar-JO" b="1" dirty="0" smtClean="0"/>
              <a:t>مكافحة </a:t>
            </a:r>
            <a:r>
              <a:rPr lang="ar-JO" b="1" dirty="0"/>
              <a:t>عمالة الأطفال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57144"/>
            <a:ext cx="1051560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وقد جادل الكثيرون بأن مشكلة عمالة الأطفال </a:t>
            </a:r>
            <a:r>
              <a:rPr lang="ar-JO" sz="2800" b="1" dirty="0" smtClean="0">
                <a:cs typeface="+mj-cs"/>
              </a:rPr>
              <a:t>هي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مشكلة</a:t>
            </a:r>
            <a:r>
              <a:rPr lang="ar-SA" sz="2800" b="1" dirty="0" smtClean="0">
                <a:cs typeface="+mj-cs"/>
              </a:rPr>
              <a:t> على</a:t>
            </a:r>
            <a:r>
              <a:rPr lang="ar-JO" sz="2800" b="1" dirty="0" smtClean="0">
                <a:cs typeface="+mj-cs"/>
              </a:rPr>
              <a:t> </a:t>
            </a:r>
            <a:r>
              <a:rPr lang="ar-SA" sz="2800" b="1" dirty="0" smtClean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لحكومات حلها</a:t>
            </a:r>
            <a:r>
              <a:rPr lang="ar-JO" sz="2800" b="1" dirty="0">
                <a:cs typeface="+mj-cs"/>
              </a:rPr>
              <a:t>. عمالة الأطفال </a:t>
            </a:r>
            <a:r>
              <a:rPr lang="ar-JO" sz="2800" b="1" dirty="0" smtClean="0">
                <a:cs typeface="+mj-cs"/>
              </a:rPr>
              <a:t>لديها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العديد </a:t>
            </a:r>
            <a:r>
              <a:rPr lang="ar-JO" sz="2800" b="1" dirty="0">
                <a:cs typeface="+mj-cs"/>
              </a:rPr>
              <a:t>من </a:t>
            </a:r>
            <a:r>
              <a:rPr lang="ar-JO" sz="2800" b="1" dirty="0" smtClean="0">
                <a:cs typeface="+mj-cs"/>
              </a:rPr>
              <a:t>الوجوه، </a:t>
            </a:r>
            <a:r>
              <a:rPr lang="ar-JO" sz="2800" b="1" dirty="0">
                <a:cs typeface="+mj-cs"/>
              </a:rPr>
              <a:t>وأسباب وجودها </a:t>
            </a:r>
            <a:r>
              <a:rPr lang="ar-JO" sz="2800" b="1" dirty="0" smtClean="0">
                <a:cs typeface="+mj-cs"/>
              </a:rPr>
              <a:t>كذلك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معقدة </a:t>
            </a:r>
            <a:r>
              <a:rPr lang="ar-JO" sz="2800" b="1" dirty="0">
                <a:cs typeface="+mj-cs"/>
              </a:rPr>
              <a:t>لا يمكن توقعها من قبل الحكومات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>
                <a:cs typeface="+mj-cs"/>
              </a:rPr>
              <a:t> </a:t>
            </a:r>
            <a:r>
              <a:rPr lang="ar-SA" sz="2800" b="1" dirty="0" smtClean="0">
                <a:cs typeface="+mj-cs"/>
              </a:rPr>
              <a:t>م</a:t>
            </a:r>
            <a:r>
              <a:rPr lang="ar-JO" sz="2800" b="1" dirty="0" smtClean="0">
                <a:cs typeface="+mj-cs"/>
              </a:rPr>
              <a:t>عالج</a:t>
            </a:r>
            <a:r>
              <a:rPr lang="ar-SA" sz="2800" b="1" dirty="0" smtClean="0">
                <a:cs typeface="+mj-cs"/>
              </a:rPr>
              <a:t>ة</a:t>
            </a:r>
            <a:r>
              <a:rPr lang="ar-JO" sz="2800" b="1" dirty="0" smtClean="0">
                <a:cs typeface="+mj-cs"/>
              </a:rPr>
              <a:t> المشكلة</a:t>
            </a:r>
            <a:r>
              <a:rPr lang="ar-SA" sz="2800" b="1" dirty="0" smtClean="0">
                <a:cs typeface="+mj-cs"/>
              </a:rPr>
              <a:t> وحدها</a:t>
            </a:r>
            <a:r>
              <a:rPr lang="ar-JO" sz="2800" b="1" dirty="0" smtClean="0">
                <a:cs typeface="+mj-cs"/>
              </a:rPr>
              <a:t>. </a:t>
            </a:r>
            <a:r>
              <a:rPr lang="ar-JO" sz="2800" b="1" dirty="0">
                <a:cs typeface="+mj-cs"/>
              </a:rPr>
              <a:t>سوف يأتي الحل </a:t>
            </a:r>
            <a:r>
              <a:rPr lang="ar-JO" sz="2800" b="1" dirty="0" smtClean="0">
                <a:cs typeface="+mj-cs"/>
              </a:rPr>
              <a:t>فقط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من </a:t>
            </a:r>
            <a:r>
              <a:rPr lang="ar-JO" sz="2800" b="1" dirty="0">
                <a:cs typeface="+mj-cs"/>
              </a:rPr>
              <a:t>جهود عدد كبير من </a:t>
            </a:r>
            <a:r>
              <a:rPr lang="ar-JO" sz="2800" b="1" dirty="0" smtClean="0">
                <a:cs typeface="+mj-cs"/>
              </a:rPr>
              <a:t>الشركاء، </a:t>
            </a:r>
            <a:r>
              <a:rPr lang="ar-JO" sz="2800" b="1" dirty="0">
                <a:cs typeface="+mj-cs"/>
              </a:rPr>
              <a:t>بما في </a:t>
            </a:r>
            <a:r>
              <a:rPr lang="ar-JO" sz="2800" b="1" dirty="0" smtClean="0">
                <a:cs typeface="+mj-cs"/>
              </a:rPr>
              <a:t>ذلك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النقابات العمالية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92965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2110910" y="1448972"/>
            <a:ext cx="8915400" cy="4448182"/>
          </a:xfrm>
        </p:spPr>
        <p:txBody>
          <a:bodyPr>
            <a:normAutofit/>
          </a:bodyPr>
          <a:lstStyle/>
          <a:p>
            <a:pPr marL="0" indent="0" algn="r" rtl="1">
              <a:lnSpc>
                <a:spcPct val="150000"/>
              </a:lnSpc>
              <a:buClr>
                <a:srgbClr val="A5B592"/>
              </a:buClr>
              <a:buNone/>
            </a:pPr>
            <a:r>
              <a:rPr lang="ar-SA" sz="2800" b="1" dirty="0" smtClean="0">
                <a:cs typeface="+mj-cs"/>
              </a:rPr>
              <a:t>لقد </a:t>
            </a:r>
            <a:r>
              <a:rPr lang="ar-SA" sz="2800" b="1" dirty="0">
                <a:cs typeface="+mj-cs"/>
              </a:rPr>
              <a:t>كان عمل الأطفال على رأس جدول أعمال المنظمات النقابية ومنظمة العمل </a:t>
            </a:r>
            <a:r>
              <a:rPr lang="ar-SA" sz="2800" b="1" dirty="0" smtClean="0">
                <a:cs typeface="+mj-cs"/>
              </a:rPr>
              <a:t>الدولية منذ </a:t>
            </a:r>
            <a:r>
              <a:rPr lang="ar-SA" sz="2800" b="1" dirty="0">
                <a:cs typeface="+mj-cs"/>
              </a:rPr>
              <a:t>القرن التاسع </a:t>
            </a:r>
            <a:r>
              <a:rPr lang="ar-SA" sz="2800" b="1" dirty="0" smtClean="0">
                <a:cs typeface="+mj-cs"/>
              </a:rPr>
              <a:t>عشر،</a:t>
            </a:r>
            <a:r>
              <a:rPr lang="ar-SA" sz="2800" b="1" dirty="0">
                <a:cs typeface="+mj-cs"/>
              </a:rPr>
              <a:t> </a:t>
            </a:r>
            <a:r>
              <a:rPr lang="ar-SA" sz="2800" b="1" dirty="0" smtClean="0">
                <a:cs typeface="+mj-cs"/>
              </a:rPr>
              <a:t>حيث تم</a:t>
            </a:r>
            <a:r>
              <a:rPr lang="ar-SA" sz="2800" b="1" dirty="0">
                <a:cs typeface="+mj-cs"/>
              </a:rPr>
              <a:t> نتيجة للحملات النقابية والحكومات</a:t>
            </a:r>
            <a:r>
              <a:rPr lang="ar-SA" sz="2800" b="1" dirty="0" smtClean="0">
                <a:cs typeface="+mj-cs"/>
              </a:rPr>
              <a:t> سن </a:t>
            </a:r>
            <a:r>
              <a:rPr lang="ar-SA" sz="2800" b="1" dirty="0">
                <a:cs typeface="+mj-cs"/>
              </a:rPr>
              <a:t>تشريعات </a:t>
            </a:r>
            <a:r>
              <a:rPr lang="ar-SA" sz="2800" b="1" dirty="0" smtClean="0">
                <a:cs typeface="+mj-cs"/>
              </a:rPr>
              <a:t>لحماية عمالة </a:t>
            </a:r>
            <a:r>
              <a:rPr lang="ar-SA" sz="2800" b="1" dirty="0">
                <a:cs typeface="+mj-cs"/>
              </a:rPr>
              <a:t>الأطفال </a:t>
            </a:r>
            <a:r>
              <a:rPr lang="ar-SA" sz="2800" b="1" dirty="0" smtClean="0">
                <a:cs typeface="+mj-cs"/>
              </a:rPr>
              <a:t>من الزيادة و من المخاطر التي جلبها التصنيع والتحضر لعلاقات العمل.</a:t>
            </a:r>
          </a:p>
          <a:p>
            <a:pPr marL="0" indent="0" algn="r" rtl="1">
              <a:lnSpc>
                <a:spcPct val="150000"/>
              </a:lnSpc>
              <a:buClr>
                <a:srgbClr val="A5B592"/>
              </a:buClr>
              <a:buNone/>
            </a:pPr>
            <a:r>
              <a:rPr lang="ar-SA" sz="3000" b="1" dirty="0" smtClean="0">
                <a:cs typeface="+mj-cs"/>
              </a:rPr>
              <a:t>إلى </a:t>
            </a:r>
            <a:r>
              <a:rPr lang="ar-SA" sz="3000" b="1" dirty="0">
                <a:cs typeface="+mj-cs"/>
              </a:rPr>
              <a:t>جانب هذه التطورات </a:t>
            </a:r>
            <a:r>
              <a:rPr lang="ar-SA" sz="3000" b="1" dirty="0" smtClean="0">
                <a:cs typeface="+mj-cs"/>
              </a:rPr>
              <a:t>تم سن تشريعات </a:t>
            </a:r>
            <a:r>
              <a:rPr lang="ar-SA" sz="3000" b="1" dirty="0">
                <a:cs typeface="+mj-cs"/>
              </a:rPr>
              <a:t>للتعليم </a:t>
            </a:r>
            <a:r>
              <a:rPr lang="ar-SA" sz="3000" b="1" dirty="0" smtClean="0">
                <a:cs typeface="+mj-cs"/>
              </a:rPr>
              <a:t>الإلزامي، و قد </a:t>
            </a:r>
            <a:r>
              <a:rPr lang="ar-SA" sz="3000" b="1" dirty="0">
                <a:cs typeface="+mj-cs"/>
              </a:rPr>
              <a:t>أدى إلى هذه </a:t>
            </a:r>
            <a:r>
              <a:rPr lang="ar-SA" sz="3000" b="1" dirty="0" smtClean="0">
                <a:cs typeface="+mj-cs"/>
              </a:rPr>
              <a:t>الفكرة</a:t>
            </a:r>
            <a:r>
              <a:rPr lang="ar-SA" sz="3000" b="1" dirty="0">
                <a:cs typeface="+mj-cs"/>
              </a:rPr>
              <a:t> </a:t>
            </a:r>
            <a:r>
              <a:rPr lang="ar-SA" sz="3000" b="1" dirty="0" smtClean="0">
                <a:cs typeface="+mj-cs"/>
              </a:rPr>
              <a:t>أن </a:t>
            </a:r>
            <a:r>
              <a:rPr lang="ar-SA" sz="3000" b="1" dirty="0">
                <a:cs typeface="+mj-cs"/>
              </a:rPr>
              <a:t>مكان الأطفال </a:t>
            </a:r>
            <a:r>
              <a:rPr lang="ar-SA" sz="3000" b="1" dirty="0" smtClean="0">
                <a:cs typeface="+mj-cs"/>
              </a:rPr>
              <a:t>هو </a:t>
            </a:r>
            <a:r>
              <a:rPr lang="ar-SA" sz="3000" b="1" dirty="0">
                <a:cs typeface="+mj-cs"/>
              </a:rPr>
              <a:t>المدرسة </a:t>
            </a:r>
            <a:r>
              <a:rPr lang="ar-SA" sz="3000" b="1" dirty="0" smtClean="0">
                <a:cs typeface="+mj-cs"/>
              </a:rPr>
              <a:t>وليس </a:t>
            </a:r>
            <a:r>
              <a:rPr lang="ar-SA" sz="3000" b="1" dirty="0">
                <a:cs typeface="+mj-cs"/>
              </a:rPr>
              <a:t>مكان </a:t>
            </a:r>
            <a:r>
              <a:rPr lang="ar-SA" sz="3000" b="1" dirty="0" smtClean="0">
                <a:cs typeface="+mj-cs"/>
              </a:rPr>
              <a:t>العمل.</a:t>
            </a:r>
            <a:r>
              <a:rPr lang="ar-SA" sz="3000" b="1" dirty="0">
                <a:cs typeface="+mj-cs"/>
              </a:rPr>
              <a:t> </a:t>
            </a:r>
            <a:endParaRPr lang="ru-RU" sz="3000" b="1" dirty="0">
              <a:cs typeface="+mj-cs"/>
            </a:endParaRP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25938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</a:t>
            </a:r>
            <a:r>
              <a:rPr lang="ar-JO" b="1" dirty="0" smtClean="0"/>
              <a:t>منظمات </a:t>
            </a:r>
            <a:r>
              <a:rPr lang="ar-JO" b="1" dirty="0"/>
              <a:t>العمالية لها دور قيادي في الحد </a:t>
            </a:r>
            <a:r>
              <a:rPr lang="ar-JO" b="1" dirty="0" smtClean="0"/>
              <a:t>من</a:t>
            </a:r>
            <a:r>
              <a:rPr lang="ar-SA" b="1" dirty="0" smtClean="0"/>
              <a:t> </a:t>
            </a:r>
            <a:r>
              <a:rPr lang="ar-JO" b="1" dirty="0" smtClean="0"/>
              <a:t>عمالة </a:t>
            </a:r>
            <a:r>
              <a:rPr lang="ar-JO" b="1" dirty="0"/>
              <a:t>الطفال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3034" y="1786598"/>
            <a:ext cx="9211578" cy="4349708"/>
          </a:xfrm>
        </p:spPr>
        <p:txBody>
          <a:bodyPr>
            <a:normAutofit fontScale="92500" lnSpcReduction="10000"/>
          </a:bodyPr>
          <a:lstStyle/>
          <a:p>
            <a:endParaRPr lang="ar-JO" dirty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تشجب عمل الأطفال على المستوى المحلي والوطني </a:t>
            </a:r>
            <a:r>
              <a:rPr lang="ar-JO" sz="2800" b="1" dirty="0" smtClean="0">
                <a:cs typeface="+mj-cs"/>
              </a:rPr>
              <a:t>والدولي.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ويمكن </a:t>
            </a:r>
            <a:r>
              <a:rPr lang="ar-JO" sz="2800" b="1" dirty="0">
                <a:cs typeface="+mj-cs"/>
              </a:rPr>
              <a:t>أن تصبح دعاة موثوقة </a:t>
            </a:r>
            <a:r>
              <a:rPr lang="ar-JO" sz="2800" b="1" dirty="0" smtClean="0">
                <a:cs typeface="+mj-cs"/>
              </a:rPr>
              <a:t>لحماية </a:t>
            </a:r>
            <a:r>
              <a:rPr lang="ar-JO" sz="2800" b="1" dirty="0">
                <a:cs typeface="+mj-cs"/>
              </a:rPr>
              <a:t>الأطفال من الاستغلال والاعتداء الجنسي </a:t>
            </a:r>
            <a:r>
              <a:rPr lang="ar-JO" sz="2800" b="1" dirty="0" smtClean="0">
                <a:cs typeface="+mj-cs"/>
              </a:rPr>
              <a:t>في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مكان </a:t>
            </a:r>
            <a:r>
              <a:rPr lang="ar-JO" sz="2800" b="1" dirty="0">
                <a:cs typeface="+mj-cs"/>
              </a:rPr>
              <a:t>العمل من خلال توثيق حالات محددة من عمالة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وآثارها </a:t>
            </a:r>
            <a:r>
              <a:rPr lang="ar-JO" sz="2800" b="1" dirty="0">
                <a:cs typeface="+mj-cs"/>
              </a:rPr>
              <a:t>على الأطفال. 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SA" sz="2800" b="1" dirty="0" smtClean="0">
                <a:cs typeface="+mj-cs"/>
              </a:rPr>
              <a:t>يجب على </a:t>
            </a:r>
            <a:r>
              <a:rPr lang="ar-JO" sz="2800" b="1" dirty="0" smtClean="0">
                <a:cs typeface="+mj-cs"/>
              </a:rPr>
              <a:t>النقابات العمالية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تأكيد </a:t>
            </a:r>
            <a:r>
              <a:rPr lang="ar-JO" sz="2800" b="1" dirty="0">
                <a:cs typeface="+mj-cs"/>
              </a:rPr>
              <a:t>حق العمال في مكافأة </a:t>
            </a:r>
            <a:r>
              <a:rPr lang="ar-JO" sz="2800" b="1" dirty="0" smtClean="0">
                <a:cs typeface="+mj-cs"/>
              </a:rPr>
              <a:t>مناسبة،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مما </a:t>
            </a:r>
            <a:r>
              <a:rPr lang="ar-JO" sz="2800" b="1" dirty="0">
                <a:cs typeface="+mj-cs"/>
              </a:rPr>
              <a:t>يقلل من اعتماد الأسر الفقيرة على عمالة </a:t>
            </a:r>
            <a:r>
              <a:rPr lang="ar-JO" sz="2800" b="1" dirty="0" smtClean="0">
                <a:cs typeface="+mj-cs"/>
              </a:rPr>
              <a:t>الأطفال.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منظمات </a:t>
            </a:r>
            <a:r>
              <a:rPr lang="ar-JO" sz="2800" b="1" dirty="0">
                <a:cs typeface="+mj-cs"/>
              </a:rPr>
              <a:t>العمال لديها حق الوصول إلى عدد كبير </a:t>
            </a:r>
            <a:r>
              <a:rPr lang="ar-JO" sz="2800" b="1" dirty="0" smtClean="0">
                <a:cs typeface="+mj-cs"/>
              </a:rPr>
              <a:t>من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العمال </a:t>
            </a:r>
            <a:r>
              <a:rPr lang="ar-JO" sz="2800" b="1" dirty="0">
                <a:cs typeface="+mj-cs"/>
              </a:rPr>
              <a:t>الكبار وعائلاتهم. يمكنهم </a:t>
            </a:r>
            <a:r>
              <a:rPr lang="ar-JO" sz="2800" b="1" dirty="0" smtClean="0">
                <a:cs typeface="+mj-cs"/>
              </a:rPr>
              <a:t>التواصل</a:t>
            </a:r>
            <a:r>
              <a:rPr lang="ar-SA" sz="2800" b="1" dirty="0" smtClean="0">
                <a:cs typeface="+mj-cs"/>
              </a:rPr>
              <a:t> معهم و تأكيد </a:t>
            </a:r>
            <a:r>
              <a:rPr lang="ar-JO" sz="2800" b="1" dirty="0" smtClean="0">
                <a:cs typeface="+mj-cs"/>
              </a:rPr>
              <a:t>أهمية </a:t>
            </a:r>
            <a:r>
              <a:rPr lang="ar-JO" sz="2800" b="1" dirty="0">
                <a:cs typeface="+mj-cs"/>
              </a:rPr>
              <a:t>تعزيز تعليم أبنائهم وحماية الأطفال من مخاطر العمل </a:t>
            </a:r>
            <a:r>
              <a:rPr lang="ar-SA" sz="2800" b="1" dirty="0">
                <a:cs typeface="+mj-cs"/>
              </a:rPr>
              <a:t>و</a:t>
            </a:r>
            <a:r>
              <a:rPr lang="ar-JO" sz="2800" b="1" dirty="0" smtClean="0">
                <a:cs typeface="+mj-cs"/>
              </a:rPr>
              <a:t> البدء</a:t>
            </a:r>
            <a:r>
              <a:rPr lang="ar-SA" sz="2800" b="1" dirty="0" smtClean="0">
                <a:cs typeface="+mj-cs"/>
              </a:rPr>
              <a:t> ب</a:t>
            </a:r>
            <a:r>
              <a:rPr lang="ar-JO" sz="2800" b="1" dirty="0" smtClean="0">
                <a:cs typeface="+mj-cs"/>
              </a:rPr>
              <a:t>العمل </a:t>
            </a:r>
            <a:r>
              <a:rPr lang="ar-JO" sz="2800" b="1" dirty="0">
                <a:cs typeface="+mj-cs"/>
              </a:rPr>
              <a:t>في وقت مبكر </a:t>
            </a:r>
            <a:r>
              <a:rPr lang="ar-JO" sz="2800" b="1" dirty="0" smtClean="0">
                <a:cs typeface="+mj-cs"/>
              </a:rPr>
              <a:t>جدا.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كمجموعة </a:t>
            </a:r>
            <a:r>
              <a:rPr lang="ar-JO" sz="2800" b="1" dirty="0">
                <a:cs typeface="+mj-cs"/>
              </a:rPr>
              <a:t>ضغط قوية </a:t>
            </a:r>
            <a:r>
              <a:rPr lang="ar-JO" sz="2800" b="1" dirty="0" smtClean="0">
                <a:cs typeface="+mj-cs"/>
              </a:rPr>
              <a:t>محتملة،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للنقابات </a:t>
            </a:r>
            <a:r>
              <a:rPr lang="ar-JO" sz="2800" b="1" dirty="0">
                <a:cs typeface="+mj-cs"/>
              </a:rPr>
              <a:t>دور تلعبه في المفاوضة الجماعية وفي جهود التعبئة الاجتماعية على الصعيدين الوطني </a:t>
            </a:r>
            <a:r>
              <a:rPr lang="ar-JO" sz="2800" b="1" dirty="0" smtClean="0">
                <a:cs typeface="+mj-cs"/>
              </a:rPr>
              <a:t>والدولي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0602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/>
              <a:t>عمل الأطفال كمسألة نقابية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دعونا نلقي نظرة عن كثب على بعض الأسباب التي تجعل عمل الأطفال مشكلة بالنسبة لنقابات العمال:</a:t>
            </a:r>
          </a:p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عمالة الأطفال هي </a:t>
            </a:r>
            <a:r>
              <a:rPr lang="ar-JO" sz="2800" b="1" dirty="0" smtClean="0">
                <a:cs typeface="+mj-cs"/>
              </a:rPr>
              <a:t>طريقة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في</a:t>
            </a:r>
            <a:r>
              <a:rPr lang="ar-SA" sz="2800" b="1" dirty="0" smtClean="0">
                <a:cs typeface="+mj-cs"/>
              </a:rPr>
              <a:t> القطاع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غير </a:t>
            </a:r>
            <a:r>
              <a:rPr lang="ar-JO" sz="2800" b="1" dirty="0" smtClean="0">
                <a:cs typeface="+mj-cs"/>
              </a:rPr>
              <a:t>المنظم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في </a:t>
            </a:r>
            <a:r>
              <a:rPr lang="ar-JO" sz="2800" b="1" dirty="0">
                <a:cs typeface="+mj-cs"/>
              </a:rPr>
              <a:t>جميع أنحاء </a:t>
            </a:r>
            <a:r>
              <a:rPr lang="ar-JO" sz="2800" b="1" dirty="0" smtClean="0">
                <a:cs typeface="+mj-cs"/>
              </a:rPr>
              <a:t>العالم، </a:t>
            </a:r>
            <a:r>
              <a:rPr lang="ar-JO" sz="2800" b="1" dirty="0">
                <a:cs typeface="+mj-cs"/>
              </a:rPr>
              <a:t>وخاصة في البلدان </a:t>
            </a:r>
            <a:r>
              <a:rPr lang="ar-JO" sz="2800" b="1" dirty="0" smtClean="0">
                <a:cs typeface="+mj-cs"/>
              </a:rPr>
              <a:t>النامية،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القطاع </a:t>
            </a:r>
            <a:r>
              <a:rPr lang="ar-JO" sz="2800" b="1" dirty="0">
                <a:cs typeface="+mj-cs"/>
              </a:rPr>
              <a:t>"غير المنظم" أو "غير الرسمي" آخذ في الازدياد. إلى عن </a:t>
            </a:r>
            <a:r>
              <a:rPr lang="ar-JO" sz="2800" b="1" dirty="0" smtClean="0">
                <a:cs typeface="+mj-cs"/>
              </a:rPr>
              <a:t>على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النقابات </a:t>
            </a:r>
            <a:r>
              <a:rPr lang="ar-JO" sz="2800" b="1" dirty="0">
                <a:cs typeface="+mj-cs"/>
              </a:rPr>
              <a:t>، هذا القطاع من </a:t>
            </a:r>
            <a:r>
              <a:rPr lang="ar-JO" sz="2800" b="1" dirty="0" smtClean="0">
                <a:cs typeface="+mj-cs"/>
              </a:rPr>
              <a:t>الصعب</a:t>
            </a:r>
            <a:r>
              <a:rPr lang="ar-SA" sz="2800" b="1" dirty="0" smtClean="0">
                <a:cs typeface="+mj-cs"/>
              </a:rPr>
              <a:t> التنظيم</a:t>
            </a:r>
            <a:r>
              <a:rPr lang="ar-JO" sz="2800" b="1" dirty="0" smtClean="0">
                <a:cs typeface="+mj-cs"/>
              </a:rPr>
              <a:t> للغاي</a:t>
            </a:r>
            <a:r>
              <a:rPr lang="ar-SA" sz="2800" b="1" dirty="0" smtClean="0">
                <a:cs typeface="+mj-cs"/>
              </a:rPr>
              <a:t>ة</a:t>
            </a:r>
            <a:r>
              <a:rPr lang="ar-JO" sz="2800" b="1" dirty="0" smtClean="0">
                <a:cs typeface="+mj-cs"/>
              </a:rPr>
              <a:t>. هذا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حيث </a:t>
            </a:r>
            <a:r>
              <a:rPr lang="ar-JO" sz="2800" b="1" dirty="0">
                <a:cs typeface="+mj-cs"/>
              </a:rPr>
              <a:t>تتم معظم عمالة الأطفال. </a:t>
            </a:r>
            <a:r>
              <a:rPr lang="ar-JO" sz="2800" b="1" dirty="0" smtClean="0">
                <a:cs typeface="+mj-cs"/>
              </a:rPr>
              <a:t>لذا، </a:t>
            </a:r>
            <a:r>
              <a:rPr lang="ar-JO" sz="2800" b="1" dirty="0">
                <a:cs typeface="+mj-cs"/>
              </a:rPr>
              <a:t>إذا </a:t>
            </a:r>
            <a:r>
              <a:rPr lang="ar-JO" sz="2800" b="1" dirty="0" smtClean="0">
                <a:cs typeface="+mj-cs"/>
              </a:rPr>
              <a:t>تناولنا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مسألة </a:t>
            </a:r>
            <a:r>
              <a:rPr lang="ar-JO" sz="2800" b="1" dirty="0">
                <a:cs typeface="+mj-cs"/>
              </a:rPr>
              <a:t>تشغيل </a:t>
            </a:r>
            <a:r>
              <a:rPr lang="ar-JO" sz="2800" b="1" dirty="0" smtClean="0">
                <a:cs typeface="+mj-cs"/>
              </a:rPr>
              <a:t>الأطفال، إذا </a:t>
            </a:r>
            <a:r>
              <a:rPr lang="ar-JO" sz="2800" b="1" dirty="0">
                <a:cs typeface="+mj-cs"/>
              </a:rPr>
              <a:t>تعاملنا مع </a:t>
            </a:r>
            <a:r>
              <a:rPr lang="ar-JO" sz="2800" b="1" dirty="0" smtClean="0">
                <a:cs typeface="+mj-cs"/>
              </a:rPr>
              <a:t>المشكلة، </a:t>
            </a:r>
            <a:r>
              <a:rPr lang="ar-JO" sz="2800" b="1" dirty="0">
                <a:cs typeface="+mj-cs"/>
              </a:rPr>
              <a:t>يمكننا </a:t>
            </a:r>
            <a:r>
              <a:rPr lang="ar-JO" sz="2800" b="1" dirty="0" smtClean="0">
                <a:cs typeface="+mj-cs"/>
              </a:rPr>
              <a:t>ذلك</a:t>
            </a:r>
            <a:r>
              <a:rPr lang="ar-SA" sz="2800" b="1" dirty="0" smtClean="0">
                <a:cs typeface="+mj-cs"/>
              </a:rPr>
              <a:t> من </a:t>
            </a:r>
            <a:r>
              <a:rPr lang="ar-JO" sz="2800" b="1" dirty="0" smtClean="0">
                <a:cs typeface="+mj-cs"/>
              </a:rPr>
              <a:t>معرفة </a:t>
            </a:r>
            <a:r>
              <a:rPr lang="ar-JO" sz="2800" b="1" dirty="0">
                <a:cs typeface="+mj-cs"/>
              </a:rPr>
              <a:t>المزيد عن القطاع غير </a:t>
            </a:r>
            <a:r>
              <a:rPr lang="ar-JO" sz="2800" b="1" dirty="0" smtClean="0">
                <a:cs typeface="+mj-cs"/>
              </a:rPr>
              <a:t>الرسمي، </a:t>
            </a:r>
            <a:r>
              <a:rPr lang="ar-JO" sz="2800" b="1" dirty="0">
                <a:cs typeface="+mj-cs"/>
              </a:rPr>
              <a:t>ويمكننا العثور على </a:t>
            </a:r>
            <a:r>
              <a:rPr lang="ar-JO" sz="2800" b="1" dirty="0" smtClean="0">
                <a:cs typeface="+mj-cs"/>
              </a:rPr>
              <a:t>طرق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بداخله</a:t>
            </a:r>
            <a:r>
              <a:rPr lang="ar-JO" sz="2800" b="1" dirty="0">
                <a:cs typeface="+mj-cs"/>
              </a:rPr>
              <a:t>. في نهاية </a:t>
            </a:r>
            <a:r>
              <a:rPr lang="ar-JO" sz="2800" b="1" dirty="0" smtClean="0">
                <a:cs typeface="+mj-cs"/>
              </a:rPr>
              <a:t>المطاف، </a:t>
            </a:r>
            <a:r>
              <a:rPr lang="ar-JO" sz="2800" b="1" dirty="0">
                <a:cs typeface="+mj-cs"/>
              </a:rPr>
              <a:t>يجب على النقابات العمالية تنظيم العمل غير </a:t>
            </a:r>
            <a:r>
              <a:rPr lang="ar-JO" sz="2800" b="1" dirty="0" smtClean="0">
                <a:cs typeface="+mj-cs"/>
              </a:rPr>
              <a:t>الرسمي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القطا</a:t>
            </a:r>
            <a:r>
              <a:rPr lang="ar-SA" sz="2800" b="1" dirty="0" smtClean="0">
                <a:cs typeface="+mj-cs"/>
              </a:rPr>
              <a:t>ع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للحفاظ على قوتها </a:t>
            </a:r>
            <a:r>
              <a:rPr lang="ar-JO" sz="2800" b="1" dirty="0" smtClean="0">
                <a:cs typeface="+mj-cs"/>
              </a:rPr>
              <a:t>العددية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5536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تشغيل </a:t>
            </a:r>
            <a:r>
              <a:rPr lang="ar-JO" sz="2800" b="1" dirty="0" smtClean="0">
                <a:cs typeface="+mj-cs"/>
              </a:rPr>
              <a:t>الاطفال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يقوض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قوة </a:t>
            </a:r>
            <a:r>
              <a:rPr lang="ar-JO" sz="2800" b="1" dirty="0">
                <a:cs typeface="+mj-cs"/>
              </a:rPr>
              <a:t>المساومة </a:t>
            </a:r>
            <a:r>
              <a:rPr lang="ar-JO" sz="2800" b="1" dirty="0" smtClean="0">
                <a:cs typeface="+mj-cs"/>
              </a:rPr>
              <a:t>من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النقابات العمالية</a:t>
            </a:r>
            <a:r>
              <a:rPr lang="ar-SA" sz="2800" b="1" dirty="0" smtClean="0">
                <a:cs typeface="+mj-cs"/>
              </a:rPr>
              <a:t> حيث </a:t>
            </a:r>
            <a:r>
              <a:rPr lang="ar-JO" sz="2800" b="1" dirty="0" smtClean="0">
                <a:cs typeface="+mj-cs"/>
              </a:rPr>
              <a:t>يمثل الأطفال العاملون مصدرا وافرا للعمالة الرخيصة. هذا يساهم في انخفاض الأجور ويؤدي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إلى </a:t>
            </a:r>
            <a:r>
              <a:rPr lang="ar-JO" sz="2800" b="1" dirty="0">
                <a:cs typeface="+mj-cs"/>
              </a:rPr>
              <a:t>إضعاف قدرة نقابات العمال على التفاوض بشأن إدخال تحسينات على أجور العمال وظروف </a:t>
            </a:r>
            <a:r>
              <a:rPr lang="ar-JO" sz="2800" b="1" dirty="0" smtClean="0">
                <a:cs typeface="+mj-cs"/>
              </a:rPr>
              <a:t>خدمتهم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5140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/>
              <a:t>تشغيل </a:t>
            </a:r>
            <a:r>
              <a:rPr lang="ar-JO" b="1" dirty="0" smtClean="0"/>
              <a:t>الاطفال</a:t>
            </a:r>
            <a:r>
              <a:rPr lang="ar-SA" b="1" dirty="0" smtClean="0"/>
              <a:t> </a:t>
            </a:r>
            <a:r>
              <a:rPr lang="ar-JO" b="1" dirty="0" smtClean="0"/>
              <a:t>يساهم في</a:t>
            </a:r>
            <a:r>
              <a:rPr lang="ar-SA" b="1" dirty="0" smtClean="0"/>
              <a:t> </a:t>
            </a:r>
            <a:r>
              <a:rPr lang="ar-JO" b="1" dirty="0" smtClean="0"/>
              <a:t>بطالة</a:t>
            </a:r>
            <a:r>
              <a:rPr lang="ar-SA" b="1" dirty="0" smtClean="0"/>
              <a:t> </a:t>
            </a:r>
            <a:r>
              <a:rPr lang="ar-JO" b="1" dirty="0" smtClean="0"/>
              <a:t>الكبار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قد يقوم الطفل بعمل يقوم به شخص بالغ - ولكن بدرجة </a:t>
            </a:r>
            <a:r>
              <a:rPr lang="ar-JO" sz="2800" b="1" dirty="0" smtClean="0">
                <a:cs typeface="+mj-cs"/>
              </a:rPr>
              <a:t>كبيرة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أجور </a:t>
            </a:r>
            <a:r>
              <a:rPr lang="ar-JO" sz="2800" b="1" dirty="0">
                <a:cs typeface="+mj-cs"/>
              </a:rPr>
              <a:t>أقل. إذا تمت إزالة الأطفال وإعادة </a:t>
            </a:r>
            <a:r>
              <a:rPr lang="ar-JO" sz="2800" b="1" dirty="0" smtClean="0">
                <a:cs typeface="+mj-cs"/>
              </a:rPr>
              <a:t>تأهيلهم، فإن</a:t>
            </a:r>
            <a:r>
              <a:rPr lang="ar-SA" sz="2800" b="1" dirty="0" smtClean="0">
                <a:cs typeface="+mj-cs"/>
              </a:rPr>
              <a:t>ه يتم </a:t>
            </a:r>
            <a:r>
              <a:rPr lang="ar-JO" sz="2800" b="1" dirty="0" smtClean="0">
                <a:cs typeface="+mj-cs"/>
              </a:rPr>
              <a:t>شغل </a:t>
            </a:r>
            <a:r>
              <a:rPr lang="ar-SA" sz="2800" b="1" dirty="0" smtClean="0">
                <a:cs typeface="+mj-cs"/>
              </a:rPr>
              <a:t>ال</a:t>
            </a:r>
            <a:r>
              <a:rPr lang="ar-JO" sz="2800" b="1" dirty="0" smtClean="0">
                <a:cs typeface="+mj-cs"/>
              </a:rPr>
              <a:t>وظيفة </a:t>
            </a:r>
            <a:r>
              <a:rPr lang="ar-JO" sz="2800" b="1" dirty="0">
                <a:cs typeface="+mj-cs"/>
              </a:rPr>
              <a:t>من قبل عامل بالغ. هناك العديد من الحالات التي يكون فيها الوالد عاطل عن </a:t>
            </a:r>
            <a:r>
              <a:rPr lang="ar-JO" sz="2800" b="1" dirty="0" smtClean="0">
                <a:cs typeface="+mj-cs"/>
              </a:rPr>
              <a:t>العمل، </a:t>
            </a:r>
            <a:r>
              <a:rPr lang="ar-JO" sz="2800" b="1" dirty="0">
                <a:cs typeface="+mj-cs"/>
              </a:rPr>
              <a:t>والطفل </a:t>
            </a:r>
            <a:r>
              <a:rPr lang="ar-JO" sz="2800" b="1" dirty="0" smtClean="0">
                <a:cs typeface="+mj-cs"/>
              </a:rPr>
              <a:t>هو</a:t>
            </a:r>
            <a:r>
              <a:rPr lang="ar-SA" sz="2800" b="1" dirty="0" smtClean="0">
                <a:cs typeface="+mj-cs"/>
              </a:rPr>
              <a:t> بعمر ال </a:t>
            </a:r>
            <a:r>
              <a:rPr lang="ar-JO" sz="2800" b="1" dirty="0" smtClean="0">
                <a:cs typeface="+mj-cs"/>
              </a:rPr>
              <a:t>14</a:t>
            </a:r>
            <a:r>
              <a:rPr lang="ar-SA" sz="2800" b="1" dirty="0" smtClean="0">
                <a:cs typeface="+mj-cs"/>
              </a:rPr>
              <a:t> في </a:t>
            </a:r>
            <a:r>
              <a:rPr lang="ar-JO" sz="2800" b="1" dirty="0" smtClean="0">
                <a:cs typeface="+mj-cs"/>
              </a:rPr>
              <a:t>النقابات </a:t>
            </a:r>
            <a:r>
              <a:rPr lang="ar-JO" sz="2800" b="1" dirty="0">
                <a:cs typeface="+mj-cs"/>
              </a:rPr>
              <a:t>التجارية والنقابات التجارية </a:t>
            </a:r>
            <a:r>
              <a:rPr lang="ar-JO" sz="2800" b="1" dirty="0" smtClean="0">
                <a:cs typeface="+mj-cs"/>
              </a:rPr>
              <a:t>لعمال</a:t>
            </a:r>
            <a:r>
              <a:rPr lang="ar-SA" sz="2800" b="1" dirty="0" smtClean="0">
                <a:cs typeface="+mj-cs"/>
              </a:rPr>
              <a:t> الاطفال و النساء</a:t>
            </a:r>
            <a:r>
              <a:rPr lang="ar-JO" sz="2800" b="1" dirty="0" smtClean="0">
                <a:cs typeface="+mj-cs"/>
              </a:rPr>
              <a:t>. </a:t>
            </a:r>
            <a:r>
              <a:rPr lang="ar-JO" sz="2800" b="1" dirty="0">
                <a:cs typeface="+mj-cs"/>
              </a:rPr>
              <a:t>هذا أمر سيئ لكل من الكبار والأطفال. إنه عكس ما يجب أن </a:t>
            </a:r>
            <a:r>
              <a:rPr lang="ar-JO" sz="2800" b="1" dirty="0" smtClean="0">
                <a:cs typeface="+mj-cs"/>
              </a:rPr>
              <a:t>يحدث.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ولهذا </a:t>
            </a:r>
            <a:r>
              <a:rPr lang="ar-JO" sz="2800" b="1" dirty="0">
                <a:cs typeface="+mj-cs"/>
              </a:rPr>
              <a:t>يقول </a:t>
            </a:r>
            <a:r>
              <a:rPr lang="ar-JO" sz="2800" b="1" dirty="0" smtClean="0">
                <a:cs typeface="+mj-cs"/>
              </a:rPr>
              <a:t>النقابيون: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الأطفال </a:t>
            </a:r>
            <a:r>
              <a:rPr lang="ar-JO" sz="2800" b="1" dirty="0">
                <a:cs typeface="+mj-cs"/>
              </a:rPr>
              <a:t>العاطلون عن العمل </a:t>
            </a:r>
            <a:r>
              <a:rPr lang="ar-SA" sz="2800" b="1" dirty="0" smtClean="0">
                <a:cs typeface="+mj-cs"/>
              </a:rPr>
              <a:t>في </a:t>
            </a:r>
            <a:r>
              <a:rPr lang="ar-JO" sz="2800" b="1" dirty="0" smtClean="0">
                <a:cs typeface="+mj-cs"/>
              </a:rPr>
              <a:t>المدرسة؛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الكبار </a:t>
            </a:r>
            <a:r>
              <a:rPr lang="ar-JO" sz="2800" b="1" dirty="0">
                <a:cs typeface="+mj-cs"/>
              </a:rPr>
              <a:t>في </a:t>
            </a:r>
            <a:r>
              <a:rPr lang="ar-JO" sz="2800" b="1" dirty="0" smtClean="0">
                <a:cs typeface="+mj-cs"/>
              </a:rPr>
              <a:t>العمل</a:t>
            </a:r>
            <a:r>
              <a:rPr lang="ar-SA" sz="2800" b="1" dirty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456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الحجة الاقتصادية - الفقر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49305" y="1674055"/>
            <a:ext cx="9155307" cy="469861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sz="2800" b="1" dirty="0" smtClean="0">
                <a:cs typeface="+mj-cs"/>
              </a:rPr>
              <a:t>الفقر ف</a:t>
            </a:r>
            <a:r>
              <a:rPr lang="ar-JO" sz="2800" b="1" dirty="0" smtClean="0">
                <a:cs typeface="+mj-cs"/>
              </a:rPr>
              <a:t>ي </a:t>
            </a:r>
            <a:r>
              <a:rPr lang="ar-JO" sz="2800" b="1" dirty="0">
                <a:cs typeface="+mj-cs"/>
              </a:rPr>
              <a:t>أي مكان هو تهديد </a:t>
            </a:r>
            <a:r>
              <a:rPr lang="ar-JO" sz="2800" b="1" dirty="0" smtClean="0">
                <a:cs typeface="+mj-cs"/>
              </a:rPr>
              <a:t>ل</a:t>
            </a:r>
            <a:r>
              <a:rPr lang="ar-SA" sz="2800" b="1" dirty="0">
                <a:cs typeface="+mj-cs"/>
              </a:rPr>
              <a:t>ل</a:t>
            </a:r>
            <a:r>
              <a:rPr lang="ar-JO" sz="2800" b="1" dirty="0" smtClean="0">
                <a:cs typeface="+mj-cs"/>
              </a:rPr>
              <a:t>ازدهار</a:t>
            </a:r>
            <a:r>
              <a:rPr lang="ar-SA" sz="2800" b="1" dirty="0" smtClean="0">
                <a:cs typeface="+mj-cs"/>
              </a:rPr>
              <a:t>,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بلا </a:t>
            </a:r>
            <a:r>
              <a:rPr lang="ar-JO" sz="2800" b="1" dirty="0" smtClean="0">
                <a:cs typeface="+mj-cs"/>
              </a:rPr>
              <a:t>شك</a:t>
            </a:r>
            <a:r>
              <a:rPr lang="ar-SA" sz="2800" b="1" dirty="0" smtClean="0">
                <a:cs typeface="+mj-cs"/>
              </a:rPr>
              <a:t> هو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سبب مساهم في عمل </a:t>
            </a:r>
            <a:r>
              <a:rPr lang="ar-JO" sz="2800" b="1" dirty="0" smtClean="0">
                <a:cs typeface="+mj-cs"/>
              </a:rPr>
              <a:t>الأطفال.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لكن </a:t>
            </a:r>
            <a:r>
              <a:rPr lang="ar-JO" sz="2800" b="1" dirty="0">
                <a:cs typeface="+mj-cs"/>
              </a:rPr>
              <a:t>عمالة الأطفال نفسها هي سبب الفقر. </a:t>
            </a:r>
            <a:r>
              <a:rPr lang="ar-JO" sz="2800" b="1" dirty="0" smtClean="0">
                <a:cs typeface="+mj-cs"/>
              </a:rPr>
              <a:t>إذ </a:t>
            </a:r>
            <a:r>
              <a:rPr lang="ar-SA" sz="2800" b="1" dirty="0" smtClean="0">
                <a:cs typeface="+mj-cs"/>
              </a:rPr>
              <a:t>يقوم</a:t>
            </a:r>
            <a:r>
              <a:rPr lang="ar-JO" sz="2800" b="1" dirty="0" smtClean="0">
                <a:cs typeface="+mj-cs"/>
              </a:rPr>
              <a:t> </a:t>
            </a:r>
            <a:r>
              <a:rPr lang="ar-SA" sz="2800" b="1" dirty="0" smtClean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لأطفال </a:t>
            </a:r>
            <a:r>
              <a:rPr lang="ar-SA" sz="2800" b="1" dirty="0" smtClean="0">
                <a:cs typeface="+mj-cs"/>
              </a:rPr>
              <a:t>ب</a:t>
            </a:r>
            <a:r>
              <a:rPr lang="ar-JO" sz="2800" b="1" dirty="0" smtClean="0">
                <a:cs typeface="+mj-cs"/>
              </a:rPr>
              <a:t>القيام بعمل </a:t>
            </a:r>
            <a:r>
              <a:rPr lang="ar-JO" sz="2800" b="1" dirty="0">
                <a:cs typeface="+mj-cs"/>
              </a:rPr>
              <a:t>الكبار بأجور </a:t>
            </a:r>
            <a:r>
              <a:rPr lang="ar-JO" sz="2800" b="1" dirty="0" smtClean="0">
                <a:cs typeface="+mj-cs"/>
              </a:rPr>
              <a:t>أقل، </a:t>
            </a:r>
            <a:r>
              <a:rPr lang="ar-SA" sz="2800" b="1" dirty="0" smtClean="0">
                <a:cs typeface="+mj-cs"/>
              </a:rPr>
              <a:t>و </a:t>
            </a:r>
            <a:r>
              <a:rPr lang="ar-JO" sz="2800" b="1" dirty="0" smtClean="0">
                <a:cs typeface="+mj-cs"/>
              </a:rPr>
              <a:t>هذا </a:t>
            </a:r>
            <a:r>
              <a:rPr lang="ar-JO" sz="2800" b="1" dirty="0">
                <a:cs typeface="+mj-cs"/>
              </a:rPr>
              <a:t>يشكل تهديدًا </a:t>
            </a:r>
            <a:r>
              <a:rPr lang="ar-JO" sz="2800" b="1" dirty="0" smtClean="0">
                <a:cs typeface="+mj-cs"/>
              </a:rPr>
              <a:t>لـ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أﺟﻮر </a:t>
            </a:r>
            <a:r>
              <a:rPr lang="ar-JO" sz="2800" b="1" dirty="0">
                <a:cs typeface="+mj-cs"/>
              </a:rPr>
              <a:t>وﻇﺮوف اﻟﻌﻤﺎل اﻟﺒﺎﻟﻐﲔ. </a:t>
            </a:r>
            <a:r>
              <a:rPr lang="ar-JO" sz="2800" b="1" dirty="0" smtClean="0">
                <a:cs typeface="+mj-cs"/>
              </a:rPr>
              <a:t>النقابا</a:t>
            </a:r>
            <a:r>
              <a:rPr lang="ar-SA" sz="2800" b="1" dirty="0" smtClean="0">
                <a:cs typeface="+mj-cs"/>
              </a:rPr>
              <a:t>ت </a:t>
            </a:r>
            <a:r>
              <a:rPr lang="ar-JO" sz="2800" b="1" dirty="0" smtClean="0">
                <a:cs typeface="+mj-cs"/>
              </a:rPr>
              <a:t>وضعت </a:t>
            </a:r>
            <a:r>
              <a:rPr lang="ar-JO" sz="2800" b="1" dirty="0">
                <a:cs typeface="+mj-cs"/>
              </a:rPr>
              <a:t>لحماية الأطفال </a:t>
            </a:r>
            <a:r>
              <a:rPr lang="ar-JO" sz="2800" b="1" dirty="0" smtClean="0">
                <a:cs typeface="+mj-cs"/>
              </a:rPr>
              <a:t>العاملين، </a:t>
            </a:r>
            <a:r>
              <a:rPr lang="ar-JO" sz="2800" b="1" dirty="0">
                <a:cs typeface="+mj-cs"/>
              </a:rPr>
              <a:t>والدفاع عن حقهم </a:t>
            </a:r>
            <a:r>
              <a:rPr lang="ar-JO" sz="2800" b="1" dirty="0" smtClean="0">
                <a:cs typeface="+mj-cs"/>
              </a:rPr>
              <a:t>في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التعليم </a:t>
            </a:r>
            <a:r>
              <a:rPr lang="ar-JO" sz="2800" b="1" dirty="0">
                <a:cs typeface="+mj-cs"/>
              </a:rPr>
              <a:t>مع المطالبة بالاعتراف بحقوق </a:t>
            </a:r>
            <a:r>
              <a:rPr lang="ar-JO" sz="2800" b="1" dirty="0" smtClean="0">
                <a:cs typeface="+mj-cs"/>
              </a:rPr>
              <a:t>الكبار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العمال </a:t>
            </a:r>
            <a:r>
              <a:rPr lang="ar-JO" sz="2800" b="1" dirty="0">
                <a:cs typeface="+mj-cs"/>
              </a:rPr>
              <a:t>أجور </a:t>
            </a:r>
            <a:r>
              <a:rPr lang="ar-JO" sz="2800" b="1" dirty="0" smtClean="0">
                <a:cs typeface="+mj-cs"/>
              </a:rPr>
              <a:t>أفضل.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التضامن و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العدالة الإجتماعية</a:t>
            </a:r>
            <a:r>
              <a:rPr lang="ar-SA" sz="2800" b="1" dirty="0" smtClean="0">
                <a:cs typeface="+mj-cs"/>
              </a:rPr>
              <a:t> و </a:t>
            </a:r>
            <a:r>
              <a:rPr lang="ar-JO" sz="2800" b="1" dirty="0" smtClean="0">
                <a:cs typeface="+mj-cs"/>
              </a:rPr>
              <a:t>الأسس </a:t>
            </a:r>
            <a:r>
              <a:rPr lang="ar-JO" sz="2800" b="1" dirty="0">
                <a:cs typeface="+mj-cs"/>
              </a:rPr>
              <a:t>ذاتها من النقابية هي </a:t>
            </a:r>
            <a:r>
              <a:rPr lang="ar-JO" sz="2800" b="1" dirty="0" smtClean="0">
                <a:cs typeface="+mj-cs"/>
              </a:rPr>
              <a:t>مبادئ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التضامن </a:t>
            </a:r>
            <a:r>
              <a:rPr lang="ar-JO" sz="2800" b="1" dirty="0">
                <a:cs typeface="+mj-cs"/>
              </a:rPr>
              <a:t>والعدالة </a:t>
            </a:r>
            <a:r>
              <a:rPr lang="ar-JO" sz="2800" b="1" dirty="0" smtClean="0">
                <a:cs typeface="+mj-cs"/>
              </a:rPr>
              <a:t>الاجتماعية.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تشكلت </a:t>
            </a:r>
            <a:r>
              <a:rPr lang="ar-JO" sz="2800" b="1" dirty="0">
                <a:cs typeface="+mj-cs"/>
              </a:rPr>
              <a:t>النقابات </a:t>
            </a:r>
            <a:r>
              <a:rPr lang="ar-JO" sz="2800" b="1" dirty="0" smtClean="0">
                <a:cs typeface="+mj-cs"/>
              </a:rPr>
              <a:t>إلى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منح </a:t>
            </a:r>
            <a:r>
              <a:rPr lang="ar-JO" sz="2800" b="1" dirty="0">
                <a:cs typeface="+mj-cs"/>
              </a:rPr>
              <a:t>العمال القوة الجماعية لمحاربة الظلم ومقاومة الاستغلال والمطالبة بشروط عمل عادلة. لذلك </a:t>
            </a:r>
            <a:r>
              <a:rPr lang="ar-JO" sz="2800" b="1" dirty="0" smtClean="0">
                <a:cs typeface="+mj-cs"/>
              </a:rPr>
              <a:t>أولا</a:t>
            </a:r>
            <a:r>
              <a:rPr lang="ar-SA" sz="2800" b="1" dirty="0" smtClean="0">
                <a:cs typeface="+mj-cs"/>
              </a:rPr>
              <a:t>ً</a:t>
            </a:r>
            <a:r>
              <a:rPr lang="ar-JO" sz="2800" b="1" dirty="0" smtClean="0">
                <a:cs typeface="+mj-cs"/>
              </a:rPr>
              <a:t>، </a:t>
            </a:r>
            <a:r>
              <a:rPr lang="ar-JO" sz="2800" b="1" dirty="0">
                <a:cs typeface="+mj-cs"/>
              </a:rPr>
              <a:t>يجب أن يكون هناك توافق واسع </a:t>
            </a:r>
            <a:r>
              <a:rPr lang="ar-JO" sz="2800" b="1" dirty="0" smtClean="0">
                <a:cs typeface="+mj-cs"/>
              </a:rPr>
              <a:t>بين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عمال </a:t>
            </a:r>
            <a:r>
              <a:rPr lang="ar-JO" sz="2800" b="1" dirty="0">
                <a:cs typeface="+mj-cs"/>
              </a:rPr>
              <a:t>ما هو عادل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 غير </a:t>
            </a:r>
            <a:r>
              <a:rPr lang="ar-JO" sz="2800" b="1" dirty="0" smtClean="0">
                <a:cs typeface="+mj-cs"/>
              </a:rPr>
              <a:t>عادل</a:t>
            </a:r>
            <a:r>
              <a:rPr lang="ar-JO" sz="2800" b="1" dirty="0">
                <a:cs typeface="+mj-cs"/>
              </a:rPr>
              <a:t>. </a:t>
            </a:r>
            <a:r>
              <a:rPr lang="ar-JO" sz="2800" b="1" dirty="0" smtClean="0">
                <a:cs typeface="+mj-cs"/>
              </a:rPr>
              <a:t>ثانيا</a:t>
            </a:r>
            <a:r>
              <a:rPr lang="ar-SA" sz="2800" b="1" dirty="0" smtClean="0">
                <a:cs typeface="+mj-cs"/>
              </a:rPr>
              <a:t>ً</a:t>
            </a:r>
            <a:r>
              <a:rPr lang="ar-JO" sz="2800" b="1" dirty="0" smtClean="0">
                <a:cs typeface="+mj-cs"/>
              </a:rPr>
              <a:t>، </a:t>
            </a:r>
            <a:r>
              <a:rPr lang="ar-JO" sz="2800" b="1" dirty="0">
                <a:cs typeface="+mj-cs"/>
              </a:rPr>
              <a:t>يجب أن يكون </a:t>
            </a:r>
            <a:r>
              <a:rPr lang="ar-JO" sz="2800" b="1" dirty="0" smtClean="0">
                <a:cs typeface="+mj-cs"/>
              </a:rPr>
              <a:t>هناك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نفس </a:t>
            </a:r>
            <a:r>
              <a:rPr lang="ar-JO" sz="2800" b="1" dirty="0">
                <a:cs typeface="+mj-cs"/>
              </a:rPr>
              <a:t>الإجماع في المجتمع ككل إذا كانت المكاسب آمنة وليست مؤقتة. ومن </a:t>
            </a:r>
            <a:r>
              <a:rPr lang="ar-JO" sz="2800" b="1" dirty="0" smtClean="0">
                <a:cs typeface="+mj-cs"/>
              </a:rPr>
              <a:t>ثم، </a:t>
            </a:r>
            <a:r>
              <a:rPr lang="ar-SA" sz="2800" b="1" dirty="0" smtClean="0">
                <a:cs typeface="+mj-cs"/>
              </a:rPr>
              <a:t>على </a:t>
            </a:r>
            <a:r>
              <a:rPr lang="ar-JO" sz="2800" b="1" dirty="0" smtClean="0">
                <a:cs typeface="+mj-cs"/>
              </a:rPr>
              <a:t>النقابات </a:t>
            </a:r>
            <a:r>
              <a:rPr lang="ar-JO" sz="2800" b="1" dirty="0">
                <a:cs typeface="+mj-cs"/>
              </a:rPr>
              <a:t>العمالية </a:t>
            </a:r>
            <a:r>
              <a:rPr lang="ar-SA" sz="2800" b="1" dirty="0" smtClean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لمساعدة </a:t>
            </a:r>
            <a:r>
              <a:rPr lang="ar-JO" sz="2800" b="1" dirty="0">
                <a:cs typeface="+mj-cs"/>
              </a:rPr>
              <a:t>في خلق المناخ الاجتماعي الذي سيسهم في القضاء على عمالة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30845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/>
              <a:t>العمل </a:t>
            </a:r>
            <a:r>
              <a:rPr lang="ar-JO" b="1" dirty="0" smtClean="0"/>
              <a:t>النقابي</a:t>
            </a:r>
            <a:r>
              <a:rPr lang="ar-SA" b="1" dirty="0" smtClean="0"/>
              <a:t> </a:t>
            </a:r>
            <a:r>
              <a:rPr lang="ar-JO" b="1" dirty="0" smtClean="0"/>
              <a:t>للقضاء </a:t>
            </a:r>
            <a:r>
              <a:rPr lang="ar-JO" b="1" dirty="0"/>
              <a:t>على عمالة الأطفال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15403" y="1583141"/>
            <a:ext cx="9389209" cy="4328082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SA" sz="2800" b="1" dirty="0" smtClean="0">
                <a:cs typeface="+mj-cs"/>
              </a:rPr>
              <a:t>حق الطفل في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التعليم </a:t>
            </a:r>
            <a:r>
              <a:rPr lang="ar-SA" sz="2800" b="1" dirty="0" smtClean="0">
                <a:cs typeface="+mj-cs"/>
              </a:rPr>
              <a:t>و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فرصة </a:t>
            </a:r>
            <a:r>
              <a:rPr lang="ar-JO" sz="2800" b="1" dirty="0" smtClean="0">
                <a:cs typeface="+mj-cs"/>
              </a:rPr>
              <a:t>اللعب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في </a:t>
            </a:r>
            <a:r>
              <a:rPr lang="ar-JO" sz="2800" b="1" dirty="0">
                <a:cs typeface="+mj-cs"/>
              </a:rPr>
              <a:t>الشمس والتطور الجسدي الطبيعي هي </a:t>
            </a:r>
            <a:r>
              <a:rPr lang="ar-SA" sz="2800" b="1" dirty="0" smtClean="0">
                <a:cs typeface="+mj-cs"/>
              </a:rPr>
              <a:t>حقوق </a:t>
            </a:r>
            <a:r>
              <a:rPr lang="ar-JO" sz="2800" b="1" dirty="0" smtClean="0">
                <a:cs typeface="+mj-cs"/>
              </a:rPr>
              <a:t>الإنسان الأساسي</a:t>
            </a:r>
            <a:r>
              <a:rPr lang="ar-SA" sz="2800" b="1" dirty="0" smtClean="0">
                <a:cs typeface="+mj-cs"/>
              </a:rPr>
              <a:t>ة, </a:t>
            </a:r>
            <a:r>
              <a:rPr lang="ar-JO" sz="2800" b="1" dirty="0" smtClean="0">
                <a:cs typeface="+mj-cs"/>
              </a:rPr>
              <a:t>تم </a:t>
            </a:r>
            <a:r>
              <a:rPr lang="ar-JO" sz="2800" b="1" dirty="0">
                <a:cs typeface="+mj-cs"/>
              </a:rPr>
              <a:t>حرمان ملايين الأطفال من </a:t>
            </a:r>
            <a:r>
              <a:rPr lang="ar-JO" sz="2800" b="1" dirty="0" smtClean="0">
                <a:cs typeface="+mj-cs"/>
              </a:rPr>
              <a:t>حقوقهم.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لا </a:t>
            </a:r>
            <a:r>
              <a:rPr lang="ar-JO" sz="2800" b="1" dirty="0">
                <a:cs typeface="+mj-cs"/>
              </a:rPr>
              <a:t>يحتمل أن </a:t>
            </a:r>
            <a:r>
              <a:rPr lang="ar-JO" sz="2800" b="1" dirty="0" smtClean="0">
                <a:cs typeface="+mj-cs"/>
              </a:rPr>
              <a:t>هذا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الوضع </a:t>
            </a:r>
            <a:r>
              <a:rPr lang="ar-JO" sz="2800" b="1" dirty="0">
                <a:cs typeface="+mj-cs"/>
              </a:rPr>
              <a:t>موجود في فجر القرن الحادي </a:t>
            </a:r>
            <a:r>
              <a:rPr lang="ar-JO" sz="2800" b="1" dirty="0" smtClean="0">
                <a:cs typeface="+mj-cs"/>
              </a:rPr>
              <a:t>والعشرين.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لا </a:t>
            </a:r>
            <a:r>
              <a:rPr lang="ar-JO" sz="2800" b="1" dirty="0">
                <a:cs typeface="+mj-cs"/>
              </a:rPr>
              <a:t>توجد حكومة الآن تدافع عن عمالة الأطفال. 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SA" sz="2800" b="1" dirty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ص</a:t>
            </a:r>
            <a:r>
              <a:rPr lang="ar-SA" sz="2800" b="1" dirty="0" smtClean="0">
                <a:cs typeface="+mj-cs"/>
              </a:rPr>
              <a:t>ح</a:t>
            </a:r>
            <a:r>
              <a:rPr lang="ar-JO" sz="2800" b="1" dirty="0" smtClean="0">
                <a:cs typeface="+mj-cs"/>
              </a:rPr>
              <a:t>اب العمل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يتباه</a:t>
            </a:r>
            <a:r>
              <a:rPr lang="ar-SA" sz="2800" b="1" dirty="0" smtClean="0">
                <a:cs typeface="+mj-cs"/>
              </a:rPr>
              <a:t>ون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أنهم يستخدمون عمالة </a:t>
            </a:r>
            <a:r>
              <a:rPr lang="ar-JO" sz="2800" b="1" dirty="0" smtClean="0">
                <a:cs typeface="+mj-cs"/>
              </a:rPr>
              <a:t>الأطفال.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الآن عالميا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أقرت ووافقت على أن عمل الأطفال يجب أن يتوقف. لكن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لن </a:t>
            </a:r>
            <a:r>
              <a:rPr lang="ar-JO" sz="2800" b="1" dirty="0">
                <a:cs typeface="+mj-cs"/>
              </a:rPr>
              <a:t>يتم القضاء على </a:t>
            </a:r>
            <a:r>
              <a:rPr lang="ar-JO" sz="2800" b="1" dirty="0" smtClean="0">
                <a:cs typeface="+mj-cs"/>
              </a:rPr>
              <a:t>عمل</a:t>
            </a:r>
            <a:r>
              <a:rPr lang="ar-SA" sz="2800" b="1" dirty="0" smtClean="0">
                <a:cs typeface="+mj-cs"/>
              </a:rPr>
              <a:t> الاطفال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دون </a:t>
            </a:r>
            <a:r>
              <a:rPr lang="ar-JO" sz="2800" b="1" dirty="0" smtClean="0">
                <a:cs typeface="+mj-cs"/>
              </a:rPr>
              <a:t>تدخل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النقابات العمالية.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العديد </a:t>
            </a:r>
            <a:r>
              <a:rPr lang="ar-JO" sz="2800" b="1" dirty="0">
                <a:cs typeface="+mj-cs"/>
              </a:rPr>
              <a:t>من المنظمات النقابية مقتنعة </a:t>
            </a:r>
            <a:r>
              <a:rPr lang="ar-JO" sz="2800" b="1" dirty="0" smtClean="0">
                <a:cs typeface="+mj-cs"/>
              </a:rPr>
              <a:t>بالفعل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أن </a:t>
            </a:r>
            <a:r>
              <a:rPr lang="ar-JO" sz="2800" b="1" dirty="0">
                <a:cs typeface="+mj-cs"/>
              </a:rPr>
              <a:t>عمالة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ليست</a:t>
            </a:r>
            <a:r>
              <a:rPr lang="ar-JO" sz="2800" b="1" dirty="0" smtClean="0">
                <a:cs typeface="+mj-cs"/>
              </a:rPr>
              <a:t> طبيعية</a:t>
            </a:r>
            <a:r>
              <a:rPr lang="ar-SA" sz="2800" b="1" dirty="0" smtClean="0">
                <a:cs typeface="+mj-cs"/>
              </a:rPr>
              <a:t> في </a:t>
            </a:r>
            <a:r>
              <a:rPr lang="ar-JO" sz="2800" b="1" dirty="0" smtClean="0">
                <a:cs typeface="+mj-cs"/>
              </a:rPr>
              <a:t>مجال </a:t>
            </a:r>
            <a:r>
              <a:rPr lang="ar-JO" sz="2800" b="1" dirty="0">
                <a:cs typeface="+mj-cs"/>
              </a:rPr>
              <a:t>النشاط بالنسبة </a:t>
            </a:r>
            <a:r>
              <a:rPr lang="ar-JO" sz="2800" b="1" dirty="0" smtClean="0">
                <a:cs typeface="+mj-cs"/>
              </a:rPr>
              <a:t>لهم</a:t>
            </a:r>
            <a:r>
              <a:rPr lang="ar-SA" sz="2800" b="1" dirty="0" smtClean="0">
                <a:cs typeface="+mj-cs"/>
              </a:rPr>
              <a:t>,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قد تم </a:t>
            </a:r>
            <a:r>
              <a:rPr lang="ar-JO" sz="2800" b="1" dirty="0" smtClean="0">
                <a:cs typeface="+mj-cs"/>
              </a:rPr>
              <a:t>وضع السياسات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واتخاذ إجراءات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ضد </a:t>
            </a:r>
            <a:r>
              <a:rPr lang="ar-JO" sz="2800" b="1" dirty="0">
                <a:cs typeface="+mj-cs"/>
              </a:rPr>
              <a:t>عمالة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في </a:t>
            </a:r>
            <a:r>
              <a:rPr lang="ar-JO" sz="2800" b="1" dirty="0" smtClean="0">
                <a:cs typeface="+mj-cs"/>
              </a:rPr>
              <a:t>الاتحاد </a:t>
            </a:r>
            <a:r>
              <a:rPr lang="ar-JO" sz="2800" b="1" dirty="0">
                <a:cs typeface="+mj-cs"/>
              </a:rPr>
              <a:t>الدولي </a:t>
            </a:r>
            <a:r>
              <a:rPr lang="ar-JO" sz="2800" b="1" dirty="0" smtClean="0">
                <a:cs typeface="+mj-cs"/>
              </a:rPr>
              <a:t>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الغذاء، الزراعة، الفن</a:t>
            </a:r>
            <a:r>
              <a:rPr lang="ar-SA" sz="2800" b="1" dirty="0" smtClean="0">
                <a:cs typeface="+mj-cs"/>
              </a:rPr>
              <a:t>ادق</a:t>
            </a:r>
            <a:r>
              <a:rPr lang="ar-JO" sz="2800" b="1" dirty="0" smtClean="0">
                <a:cs typeface="+mj-cs"/>
              </a:rPr>
              <a:t>،</a:t>
            </a:r>
            <a:r>
              <a:rPr lang="ar-SA" sz="2800" b="1" dirty="0" smtClean="0">
                <a:cs typeface="+mj-cs"/>
              </a:rPr>
              <a:t> المطاعم</a:t>
            </a:r>
            <a:r>
              <a:rPr lang="ar-JO" sz="2800" b="1" dirty="0" smtClean="0">
                <a:cs typeface="+mj-cs"/>
              </a:rPr>
              <a:t> ،تقديم الطعام، </a:t>
            </a:r>
            <a:r>
              <a:rPr lang="ar-JO" sz="2800" b="1" dirty="0">
                <a:cs typeface="+mj-cs"/>
              </a:rPr>
              <a:t>التبغ والعمال </a:t>
            </a:r>
            <a:r>
              <a:rPr lang="ar-JO" sz="2800" b="1" dirty="0" smtClean="0">
                <a:cs typeface="+mj-cs"/>
              </a:rPr>
              <a:t>المتحدين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053224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19" y="1665027"/>
            <a:ext cx="9184493" cy="4246195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النقابات العمالية هي منظمات لحقوق الإنسان لأن حقوق العمال هي حقوق الإنسان. لقد ناضلوا من أجل </a:t>
            </a:r>
            <a:r>
              <a:rPr lang="ar-SA" sz="2800" b="1" dirty="0">
                <a:cs typeface="+mj-cs"/>
              </a:rPr>
              <a:t>ح</a:t>
            </a:r>
            <a:r>
              <a:rPr lang="ar-JO" sz="2800" b="1" dirty="0" smtClean="0">
                <a:cs typeface="+mj-cs"/>
              </a:rPr>
              <a:t>قوق </a:t>
            </a:r>
            <a:r>
              <a:rPr lang="ar-JO" sz="2800" b="1" dirty="0">
                <a:cs typeface="+mj-cs"/>
              </a:rPr>
              <a:t>العمال منذ تأسيسها. </a:t>
            </a:r>
            <a:r>
              <a:rPr lang="ar-SA" sz="2800" b="1" dirty="0" smtClean="0">
                <a:cs typeface="+mj-cs"/>
              </a:rPr>
              <a:t>حيث أن النقابات التجارية </a:t>
            </a:r>
            <a:r>
              <a:rPr lang="ar-JO" sz="2800" b="1" dirty="0" smtClean="0">
                <a:cs typeface="+mj-cs"/>
              </a:rPr>
              <a:t>ينظمون </a:t>
            </a:r>
            <a:r>
              <a:rPr lang="ar-JO" sz="2800" b="1" dirty="0">
                <a:cs typeface="+mj-cs"/>
              </a:rPr>
              <a:t>في مكان العمل ويمارسون التأثير السياسي، وقد جلبوا حقوق الإنسان في مكان العمل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في المجتمع</a:t>
            </a:r>
            <a:r>
              <a:rPr lang="ar-SA" sz="2800" b="1" dirty="0" smtClean="0">
                <a:cs typeface="+mj-cs"/>
              </a:rPr>
              <a:t>.</a:t>
            </a: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عندما </a:t>
            </a:r>
            <a:r>
              <a:rPr lang="ar-JO" sz="2800" b="1" dirty="0">
                <a:cs typeface="+mj-cs"/>
              </a:rPr>
              <a:t>يكون هناك نقابة في مكان </a:t>
            </a:r>
            <a:r>
              <a:rPr lang="ar-JO" sz="2800" b="1" dirty="0" smtClean="0">
                <a:cs typeface="+mj-cs"/>
              </a:rPr>
              <a:t>العمل:</a:t>
            </a:r>
            <a:endParaRPr lang="ar-SA" sz="2800" b="1" dirty="0" smtClean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 smtClean="0">
                <a:cs typeface="+mj-cs"/>
              </a:rPr>
              <a:t>العمال </a:t>
            </a:r>
            <a:r>
              <a:rPr lang="ar-JO" sz="2800" b="1" dirty="0">
                <a:cs typeface="+mj-cs"/>
              </a:rPr>
              <a:t>لديهم حقوق ولا يمكن فصلهم </a:t>
            </a:r>
            <a:r>
              <a:rPr lang="ar-JO" sz="2800" b="1" dirty="0" smtClean="0">
                <a:cs typeface="+mj-cs"/>
              </a:rPr>
              <a:t>في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نزوة </a:t>
            </a:r>
            <a:r>
              <a:rPr lang="ar-JO" sz="2800" b="1" dirty="0">
                <a:cs typeface="+mj-cs"/>
              </a:rPr>
              <a:t>من صاحب </a:t>
            </a:r>
            <a:r>
              <a:rPr lang="ar-JO" sz="2800" b="1" dirty="0" smtClean="0">
                <a:cs typeface="+mj-cs"/>
              </a:rPr>
              <a:t>العمل.</a:t>
            </a:r>
            <a:endParaRPr lang="ar-SA" sz="2800" b="1" dirty="0" smtClean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 smtClean="0">
                <a:cs typeface="+mj-cs"/>
              </a:rPr>
              <a:t>مكان </a:t>
            </a:r>
            <a:r>
              <a:rPr lang="ar-JO" sz="2800" b="1" dirty="0">
                <a:cs typeface="+mj-cs"/>
              </a:rPr>
              <a:t>العمل </a:t>
            </a:r>
            <a:r>
              <a:rPr lang="ar-SA" sz="2800" b="1" dirty="0" smtClean="0">
                <a:cs typeface="+mj-cs"/>
              </a:rPr>
              <a:t>يكون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أكثر </a:t>
            </a:r>
            <a:r>
              <a:rPr lang="ar-JO" sz="2800" b="1" dirty="0" smtClean="0">
                <a:cs typeface="+mj-cs"/>
              </a:rPr>
              <a:t>أمانًا</a:t>
            </a:r>
            <a:endParaRPr lang="ar-SA" sz="2800" b="1" dirty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 smtClean="0">
                <a:cs typeface="+mj-cs"/>
              </a:rPr>
              <a:t>هناك </a:t>
            </a:r>
            <a:r>
              <a:rPr lang="ar-JO" sz="2800" b="1" dirty="0">
                <a:cs typeface="+mj-cs"/>
              </a:rPr>
              <a:t>فرصة أكبر للأجر المتساوي بين النساء </a:t>
            </a:r>
            <a:r>
              <a:rPr lang="ar-JO" sz="2800" b="1" dirty="0" smtClean="0">
                <a:cs typeface="+mj-cs"/>
              </a:rPr>
              <a:t>و الرجال</a:t>
            </a:r>
            <a:endParaRPr lang="ar-SA" sz="2800" b="1" dirty="0" smtClean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 هناك أقل عمالة الأطفال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805754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51881" y="1905000"/>
            <a:ext cx="9252731" cy="4006222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هناك عدد من أشكال العمل ضد عمل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التي </a:t>
            </a:r>
            <a:r>
              <a:rPr lang="ar-JO" sz="2800" b="1" dirty="0">
                <a:cs typeface="+mj-cs"/>
              </a:rPr>
              <a:t>يمكن أن تقوم بها </a:t>
            </a:r>
            <a:r>
              <a:rPr lang="ar-JO" sz="2800" b="1" dirty="0" smtClean="0">
                <a:cs typeface="+mj-cs"/>
              </a:rPr>
              <a:t>النقابات </a:t>
            </a:r>
            <a:r>
              <a:rPr lang="ar-JO" sz="2800" b="1" dirty="0">
                <a:cs typeface="+mj-cs"/>
              </a:rPr>
              <a:t>بسبب دورها المحدد والفريد. يجب ألا تبدأ النقابات العمالية </a:t>
            </a:r>
            <a:r>
              <a:rPr lang="ar-JO" sz="2800" b="1" dirty="0" smtClean="0">
                <a:cs typeface="+mj-cs"/>
              </a:rPr>
              <a:t>العمل</a:t>
            </a:r>
            <a:r>
              <a:rPr lang="ar-SA" sz="2800" b="1" dirty="0" smtClean="0">
                <a:cs typeface="+mj-cs"/>
              </a:rPr>
              <a:t> على </a:t>
            </a:r>
            <a:r>
              <a:rPr lang="ar-JO" sz="2800" b="1" dirty="0" smtClean="0">
                <a:cs typeface="+mj-cs"/>
              </a:rPr>
              <a:t>عمالة </a:t>
            </a:r>
            <a:r>
              <a:rPr lang="ar-JO" sz="2800" b="1" dirty="0">
                <a:cs typeface="+mj-cs"/>
              </a:rPr>
              <a:t>الأطفال بطريقة </a:t>
            </a:r>
            <a:r>
              <a:rPr lang="ar-JO" sz="2800" b="1" dirty="0" smtClean="0">
                <a:cs typeface="+mj-cs"/>
              </a:rPr>
              <a:t>مخصصة، </a:t>
            </a:r>
            <a:r>
              <a:rPr lang="ar-JO" sz="2800" b="1" dirty="0">
                <a:cs typeface="+mj-cs"/>
              </a:rPr>
              <a:t>ولكن تطوير سياسة </a:t>
            </a:r>
            <a:r>
              <a:rPr lang="ar-JO" sz="2800" b="1" dirty="0" smtClean="0">
                <a:cs typeface="+mj-cs"/>
              </a:rPr>
              <a:t>أولاً،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وبناء </a:t>
            </a:r>
            <a:r>
              <a:rPr lang="ar-JO" sz="2800" b="1" dirty="0">
                <a:cs typeface="+mj-cs"/>
              </a:rPr>
              <a:t>خطة مبنية على السياسة. يمكن أن يشمل هذا </a:t>
            </a:r>
            <a:r>
              <a:rPr lang="ar-JO" sz="2800" b="1" dirty="0" smtClean="0">
                <a:cs typeface="+mj-cs"/>
              </a:rPr>
              <a:t>الإجراء</a:t>
            </a:r>
            <a:r>
              <a:rPr lang="ar-SA" sz="2800" b="1" dirty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للنقابات </a:t>
            </a:r>
            <a:r>
              <a:rPr lang="ar-JO" sz="2800" b="1" dirty="0">
                <a:cs typeface="+mj-cs"/>
              </a:rPr>
              <a:t>أن تتخذ إجراءاتها الخاصة </a:t>
            </a:r>
            <a:r>
              <a:rPr lang="ar-JO" sz="2800" b="1" dirty="0" smtClean="0">
                <a:cs typeface="+mj-cs"/>
              </a:rPr>
              <a:t>بها، </a:t>
            </a:r>
            <a:r>
              <a:rPr lang="ar-JO" sz="2800" b="1" dirty="0">
                <a:cs typeface="+mj-cs"/>
              </a:rPr>
              <a:t>حيث يمكن أن تتعاون مع الشركاء الاجتماعيين الآخرين (الحكومات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أﺻﺤﺎب </a:t>
            </a:r>
            <a:r>
              <a:rPr lang="ar-JO" sz="2800" b="1" dirty="0">
                <a:cs typeface="+mj-cs"/>
              </a:rPr>
              <a:t>اﻟﻌﻤﻞ) أو </a:t>
            </a:r>
            <a:r>
              <a:rPr lang="ar-SA" sz="2800" b="1" dirty="0" smtClean="0">
                <a:cs typeface="+mj-cs"/>
              </a:rPr>
              <a:t>العمل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ﻣﻊ </a:t>
            </a:r>
            <a:r>
              <a:rPr lang="ar-JO" sz="2800" b="1" dirty="0" smtClean="0">
                <a:cs typeface="+mj-cs"/>
              </a:rPr>
              <a:t>ﺷﺮ</a:t>
            </a:r>
            <a:r>
              <a:rPr lang="ar-SA" sz="2800" b="1" dirty="0" smtClean="0">
                <a:cs typeface="+mj-cs"/>
              </a:rPr>
              <a:t>كاء</a:t>
            </a:r>
            <a:r>
              <a:rPr lang="ar-JO" sz="2800" b="1" dirty="0" smtClean="0">
                <a:cs typeface="+mj-cs"/>
              </a:rPr>
              <a:t> ﺁﺧﺮﻳﻦ.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أهمية </a:t>
            </a:r>
            <a:r>
              <a:rPr lang="ar-JO" sz="2800" b="1" dirty="0">
                <a:cs typeface="+mj-cs"/>
              </a:rPr>
              <a:t>تطوير السياسات والخطط </a:t>
            </a:r>
            <a:r>
              <a:rPr lang="ar-JO" sz="2800" b="1" dirty="0" smtClean="0">
                <a:cs typeface="+mj-cs"/>
              </a:rPr>
              <a:t>ه</a:t>
            </a:r>
            <a:r>
              <a:rPr lang="ar-SA" sz="2800" b="1" dirty="0" smtClean="0">
                <a:cs typeface="+mj-cs"/>
              </a:rPr>
              <a:t>ذا </a:t>
            </a:r>
            <a:r>
              <a:rPr lang="ar-JO" sz="2800" b="1" dirty="0" smtClean="0">
                <a:cs typeface="+mj-cs"/>
              </a:rPr>
              <a:t>سي</a:t>
            </a:r>
            <a:r>
              <a:rPr lang="ar-SA" sz="2800" b="1" dirty="0" smtClean="0">
                <a:cs typeface="+mj-cs"/>
              </a:rPr>
              <a:t>قوم</a:t>
            </a:r>
            <a:r>
              <a:rPr lang="ar-JO" sz="2800" b="1" dirty="0" smtClean="0">
                <a:cs typeface="+mj-cs"/>
              </a:rPr>
              <a:t> </a:t>
            </a:r>
            <a:r>
              <a:rPr lang="ar-SA" sz="2800" b="1" dirty="0" smtClean="0">
                <a:cs typeface="+mj-cs"/>
              </a:rPr>
              <a:t>ب</a:t>
            </a:r>
            <a:r>
              <a:rPr lang="ar-JO" sz="2800" b="1" dirty="0" smtClean="0">
                <a:cs typeface="+mj-cs"/>
              </a:rPr>
              <a:t>تنظيم </a:t>
            </a:r>
            <a:r>
              <a:rPr lang="ar-JO" sz="2800" b="1" dirty="0">
                <a:cs typeface="+mj-cs"/>
              </a:rPr>
              <a:t>العمل النقابي ضد عمالة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يجب </a:t>
            </a:r>
            <a:r>
              <a:rPr lang="ar-JO" sz="2800" b="1" dirty="0">
                <a:cs typeface="+mj-cs"/>
              </a:rPr>
              <a:t>أن يستمر هذا العمل على المدى </a:t>
            </a:r>
            <a:r>
              <a:rPr lang="ar-JO" sz="2800" b="1" dirty="0" smtClean="0">
                <a:cs typeface="+mj-cs"/>
              </a:rPr>
              <a:t>الطويل </a:t>
            </a:r>
            <a:r>
              <a:rPr lang="ar-JO" sz="2800" b="1" dirty="0">
                <a:cs typeface="+mj-cs"/>
              </a:rPr>
              <a:t>لتحقيق </a:t>
            </a:r>
            <a:r>
              <a:rPr lang="ar-JO" sz="2800" b="1" dirty="0" smtClean="0">
                <a:cs typeface="+mj-cs"/>
              </a:rPr>
              <a:t>النتائج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98683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JO" b="1" dirty="0"/>
              <a:t>مجالات العمل النقابي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ايجاد </a:t>
            </a:r>
            <a:r>
              <a:rPr lang="ar-JO" sz="2800" b="1" dirty="0" smtClean="0">
                <a:cs typeface="+mj-cs"/>
              </a:rPr>
              <a:t>الحقيقة</a:t>
            </a:r>
            <a:r>
              <a:rPr lang="ar-SA" sz="2800" b="1" dirty="0" smtClean="0">
                <a:cs typeface="+mj-cs"/>
              </a:rPr>
              <a:t>, </a:t>
            </a:r>
            <a:r>
              <a:rPr lang="ar-JO" sz="2800" b="1" dirty="0" smtClean="0">
                <a:cs typeface="+mj-cs"/>
              </a:rPr>
              <a:t>التحقيق و</a:t>
            </a:r>
            <a:r>
              <a:rPr lang="ar-SA" sz="2800" b="1" dirty="0" smtClean="0">
                <a:cs typeface="+mj-cs"/>
              </a:rPr>
              <a:t> جمع المعلومات و </a:t>
            </a:r>
            <a:r>
              <a:rPr lang="ar-JO" sz="2800" b="1" dirty="0" smtClean="0">
                <a:cs typeface="+mj-cs"/>
              </a:rPr>
              <a:t>معرفة </a:t>
            </a:r>
            <a:r>
              <a:rPr lang="ar-JO" sz="2800" b="1" dirty="0">
                <a:cs typeface="+mj-cs"/>
              </a:rPr>
              <a:t>الحقائق حول عمالة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,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ووضع الأسماء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 </a:t>
            </a:r>
            <a:r>
              <a:rPr lang="ar-SA" sz="2800" b="1" dirty="0">
                <a:cs typeface="+mj-cs"/>
              </a:rPr>
              <a:t>م</a:t>
            </a:r>
            <a:r>
              <a:rPr lang="ar-JO" sz="2800" b="1" dirty="0" smtClean="0">
                <a:cs typeface="+mj-cs"/>
              </a:rPr>
              <a:t>واجه</a:t>
            </a:r>
            <a:r>
              <a:rPr lang="ar-SA" sz="2800" b="1" dirty="0" smtClean="0">
                <a:cs typeface="+mj-cs"/>
              </a:rPr>
              <a:t>ة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مشكلة عمالة </a:t>
            </a:r>
            <a:r>
              <a:rPr lang="ar-JO" sz="2800" b="1" dirty="0" smtClean="0">
                <a:cs typeface="+mj-cs"/>
              </a:rPr>
              <a:t>الأطفال، </a:t>
            </a:r>
            <a:r>
              <a:rPr lang="ar-JO" sz="2800" b="1" dirty="0">
                <a:cs typeface="+mj-cs"/>
              </a:rPr>
              <a:t>هي أدوات ضرورية </a:t>
            </a:r>
            <a:r>
              <a:rPr lang="ar-JO" sz="2800" b="1" dirty="0" smtClean="0">
                <a:cs typeface="+mj-cs"/>
              </a:rPr>
              <a:t>لبناء برنامج تعبئة، وتحديد الأولويات، ووضع الاستراتيجيات وإيجاد حلول لحالات محددة للطفل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</a:t>
            </a:r>
            <a:r>
              <a:rPr lang="ar-SA" sz="2800" b="1" dirty="0" smtClean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مل.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يجب </a:t>
            </a:r>
            <a:r>
              <a:rPr lang="ar-JO" sz="2800" b="1" dirty="0">
                <a:cs typeface="+mj-cs"/>
              </a:rPr>
              <a:t>على النقابات العمالية إجراء التحقيق وضمان توثيق الحالات الملموسة لعمل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لتكون </a:t>
            </a:r>
            <a:r>
              <a:rPr lang="ar-JO" sz="2800" b="1" dirty="0">
                <a:cs typeface="+mj-cs"/>
              </a:rPr>
              <a:t>قادرة على اتخاذ إجراءات فعالة ضد هذه المشكلة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781594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التوعية،</a:t>
            </a:r>
            <a:r>
              <a:rPr lang="ar-SA" b="1" dirty="0" smtClean="0"/>
              <a:t> </a:t>
            </a:r>
            <a:r>
              <a:rPr lang="ar-JO" b="1" dirty="0" smtClean="0"/>
              <a:t>التعبئة و</a:t>
            </a:r>
            <a:r>
              <a:rPr lang="ar-SA" b="1" dirty="0" smtClean="0"/>
              <a:t> </a:t>
            </a:r>
            <a:r>
              <a:rPr lang="ar-JO" b="1" dirty="0" smtClean="0"/>
              <a:t>الحملة </a:t>
            </a:r>
            <a:r>
              <a:rPr lang="ar-JO" b="1" dirty="0"/>
              <a:t>الانتخابية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sz="2800" b="1" dirty="0" smtClean="0">
                <a:cs typeface="+mj-cs"/>
              </a:rPr>
              <a:t>ال</a:t>
            </a:r>
            <a:r>
              <a:rPr lang="ar-JO" sz="2800" b="1" dirty="0" smtClean="0">
                <a:cs typeface="+mj-cs"/>
              </a:rPr>
              <a:t>توعية و</a:t>
            </a:r>
            <a:r>
              <a:rPr lang="ar-SA" sz="2800" b="1" dirty="0" smtClean="0">
                <a:cs typeface="+mj-cs"/>
              </a:rPr>
              <a:t> ال</a:t>
            </a:r>
            <a:r>
              <a:rPr lang="ar-JO" sz="2800" b="1" dirty="0" smtClean="0">
                <a:cs typeface="+mj-cs"/>
              </a:rPr>
              <a:t>تعبئة </a:t>
            </a:r>
            <a:r>
              <a:rPr lang="ar-JO" sz="2800" b="1" dirty="0">
                <a:cs typeface="+mj-cs"/>
              </a:rPr>
              <a:t>أدوات </a:t>
            </a:r>
            <a:r>
              <a:rPr lang="ar-JO" sz="2800" b="1" dirty="0" smtClean="0">
                <a:cs typeface="+mj-cs"/>
              </a:rPr>
              <a:t>مهمة</a:t>
            </a:r>
            <a:r>
              <a:rPr lang="ar-SA" sz="2800" b="1" dirty="0" smtClean="0">
                <a:cs typeface="+mj-cs"/>
              </a:rPr>
              <a:t> </a:t>
            </a:r>
            <a:r>
              <a:rPr lang="ar-SA" sz="2800" b="1" dirty="0">
                <a:cs typeface="+mj-cs"/>
              </a:rPr>
              <a:t>ل</a:t>
            </a:r>
            <a:r>
              <a:rPr lang="ar-JO" sz="2800" b="1" dirty="0" smtClean="0">
                <a:cs typeface="+mj-cs"/>
              </a:rPr>
              <a:t>لوقاية </a:t>
            </a:r>
            <a:r>
              <a:rPr lang="ar-JO" sz="2800" b="1" dirty="0">
                <a:cs typeface="+mj-cs"/>
              </a:rPr>
              <a:t>من عمالة الأطفال والقضاء عليها. </a:t>
            </a:r>
            <a:r>
              <a:rPr lang="ar-JO" sz="2800" b="1" dirty="0" smtClean="0">
                <a:cs typeface="+mj-cs"/>
              </a:rPr>
              <a:t>الكثير</a:t>
            </a:r>
            <a:r>
              <a:rPr lang="ar-SA" sz="2800" b="1" dirty="0" smtClean="0">
                <a:cs typeface="+mj-cs"/>
              </a:rPr>
              <a:t> من</a:t>
            </a:r>
            <a:r>
              <a:rPr lang="ar-JO" sz="2800" b="1" dirty="0" smtClean="0">
                <a:cs typeface="+mj-cs"/>
              </a:rPr>
              <a:t> </a:t>
            </a:r>
            <a:r>
              <a:rPr lang="ar-SA" sz="2800" b="1" dirty="0" smtClean="0">
                <a:cs typeface="+mj-cs"/>
              </a:rPr>
              <a:t>ال</a:t>
            </a:r>
            <a:r>
              <a:rPr lang="ar-JO" sz="2800" b="1" dirty="0" smtClean="0">
                <a:cs typeface="+mj-cs"/>
              </a:rPr>
              <a:t>عمل</a:t>
            </a:r>
            <a:r>
              <a:rPr lang="ar-SA" sz="2800" b="1" dirty="0" smtClean="0">
                <a:cs typeface="+mj-cs"/>
              </a:rPr>
              <a:t> تم في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مكتب منظمة العمل الدولية في العقد الماضي على زيادة </a:t>
            </a:r>
            <a:r>
              <a:rPr lang="ar-JO" sz="2800" b="1" dirty="0" smtClean="0">
                <a:cs typeface="+mj-cs"/>
              </a:rPr>
              <a:t>الوعي</a:t>
            </a:r>
            <a:r>
              <a:rPr lang="ar-SA" sz="2800" b="1" dirty="0" smtClean="0">
                <a:cs typeface="+mj-cs"/>
              </a:rPr>
              <a:t> للمشكلة</a:t>
            </a:r>
            <a:r>
              <a:rPr lang="ar-JO" sz="2800" b="1" dirty="0" smtClean="0">
                <a:cs typeface="+mj-cs"/>
              </a:rPr>
              <a:t>. </a:t>
            </a:r>
            <a:r>
              <a:rPr lang="ar-JO" sz="2800" b="1" dirty="0">
                <a:cs typeface="+mj-cs"/>
              </a:rPr>
              <a:t>العديد من النقابات العمالية </a:t>
            </a:r>
            <a:r>
              <a:rPr lang="ar-JO" sz="2800" b="1" dirty="0" smtClean="0">
                <a:cs typeface="+mj-cs"/>
              </a:rPr>
              <a:t>بدأت</a:t>
            </a:r>
            <a:r>
              <a:rPr lang="ar-SA" sz="2800" b="1" dirty="0" smtClean="0">
                <a:cs typeface="+mj-cs"/>
              </a:rPr>
              <a:t> في العمل على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قضايا عمالة الأطفال لأول مرة عن طريق </a:t>
            </a:r>
            <a:r>
              <a:rPr lang="ar-SA" sz="2800" b="1" dirty="0" smtClean="0">
                <a:cs typeface="+mj-cs"/>
              </a:rPr>
              <a:t>جعل </a:t>
            </a:r>
            <a:r>
              <a:rPr lang="ar-JO" sz="2800" b="1" dirty="0" smtClean="0">
                <a:cs typeface="+mj-cs"/>
              </a:rPr>
              <a:t>أعضائهم </a:t>
            </a:r>
            <a:r>
              <a:rPr lang="ar-JO" sz="2800" b="1" dirty="0">
                <a:cs typeface="+mj-cs"/>
              </a:rPr>
              <a:t>أكثر إدراكا للمشكلة. يجب أن يصبح عمل الأطفال غير مقبول للرأي العام على جميع المستويات في المجتمع. الدعاية وغيرها من المواد المتاحة </a:t>
            </a:r>
            <a:r>
              <a:rPr lang="ar-JO" sz="2800" b="1" dirty="0" smtClean="0">
                <a:cs typeface="+mj-cs"/>
              </a:rPr>
              <a:t>من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منظمة </a:t>
            </a:r>
            <a:r>
              <a:rPr lang="ar-JO" sz="2800" b="1" dirty="0">
                <a:cs typeface="+mj-cs"/>
              </a:rPr>
              <a:t>العمل </a:t>
            </a:r>
            <a:r>
              <a:rPr lang="ar-JO" sz="2800" b="1" dirty="0" smtClean="0">
                <a:cs typeface="+mj-cs"/>
              </a:rPr>
              <a:t>الدولية، </a:t>
            </a:r>
            <a:r>
              <a:rPr lang="ar-JO" sz="2800" b="1" dirty="0">
                <a:cs typeface="+mj-cs"/>
              </a:rPr>
              <a:t>وقد تكون متاحة أيضًا من مركزك </a:t>
            </a:r>
            <a:r>
              <a:rPr lang="ar-JO" sz="2800" b="1" dirty="0" smtClean="0">
                <a:cs typeface="+mj-cs"/>
              </a:rPr>
              <a:t>الوطني،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أو </a:t>
            </a:r>
            <a:r>
              <a:rPr lang="ar-JO" sz="2800" b="1" dirty="0">
                <a:cs typeface="+mj-cs"/>
              </a:rPr>
              <a:t>منظمة دولية </a:t>
            </a:r>
            <a:r>
              <a:rPr lang="ar-SA" sz="2800" b="1" dirty="0" smtClean="0">
                <a:cs typeface="+mj-cs"/>
              </a:rPr>
              <a:t>(</a:t>
            </a:r>
            <a:r>
              <a:rPr lang="en-US" sz="2800" b="1" dirty="0" smtClean="0">
                <a:cs typeface="+mj-cs"/>
              </a:rPr>
              <a:t>ITS</a:t>
            </a:r>
            <a:r>
              <a:rPr lang="ar-SA" sz="2800" b="1" dirty="0" smtClean="0">
                <a:cs typeface="+mj-cs"/>
              </a:rPr>
              <a:t>).</a:t>
            </a:r>
            <a:endParaRPr lang="en-US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158702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55409" y="1322363"/>
            <a:ext cx="9549203" cy="4588859"/>
          </a:xfrm>
          <a:noFill/>
        </p:spPr>
        <p:txBody>
          <a:bodyPr>
            <a:norm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تأسست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منظمة العمل الدولية في عام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1919، و قد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كانت إحدى القضايا الأساسية للمؤسسة هي عمالة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الأطفال حيث تم اعتماد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الاتفاقية رقم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(5) والتي عالجت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مشكلة الحد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الأدنى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ل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لعمر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للعمالة الصناعية. منذ ذلك الحين كان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هناك عدد من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الاتفاقيات المتعلقة بالحد الأدنى لسن الاستخدام في الصناعات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المختلفة.</a:t>
            </a: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الاتفاقيتين الرئيسيتين من اتفاقيات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منظمة العمل الدولية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اللتان تعالجان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قضية عمالة الأطفال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هما: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اتفاقية منظمة العمل الدولية رقم (138)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الاتفاقية رقم (10)، التي اعتمدت في عام 1921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9789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dirty="0"/>
              <a:t> </a:t>
            </a:r>
            <a:r>
              <a:rPr lang="ar-SA" b="1" dirty="0"/>
              <a:t>اﻟﻣﻔﺎوﺿﺔ اﻟﺟﻣﺎﻋﯾﺔ 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ﯾﻣﮐن </a:t>
            </a:r>
            <a:r>
              <a:rPr lang="ar-JO" sz="2800" b="1" dirty="0">
                <a:cs typeface="+mj-cs"/>
              </a:rPr>
              <a:t>ﻟﻟﻧﻘﺎﺑﺎت أن ﺗﺗﻔﺎوض ﻣﻊ أﺻﺣﺎب اﻟﻌﻣل ﻋﻟﯽ ﻋدة </a:t>
            </a:r>
            <a:r>
              <a:rPr lang="ar-JO" sz="2800" b="1" dirty="0" smtClean="0">
                <a:cs typeface="+mj-cs"/>
              </a:rPr>
              <a:t>ﻣﺳﺗوﯾﺎت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للقضاء </a:t>
            </a:r>
            <a:r>
              <a:rPr lang="ar-JO" sz="2800" b="1" dirty="0">
                <a:cs typeface="+mj-cs"/>
              </a:rPr>
              <a:t>على عمالة </a:t>
            </a:r>
            <a:r>
              <a:rPr lang="ar-JO" sz="2800" b="1" dirty="0" smtClean="0">
                <a:cs typeface="+mj-cs"/>
              </a:rPr>
              <a:t>الأطفال، لدعم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إعادة التأهيل، </a:t>
            </a:r>
            <a:r>
              <a:rPr lang="ar-JO" sz="2800" b="1" dirty="0">
                <a:cs typeface="+mj-cs"/>
              </a:rPr>
              <a:t>أو تدابير أخرى. يمكنهم بالتالي </a:t>
            </a:r>
            <a:r>
              <a:rPr lang="ar-JO" sz="2800" b="1" dirty="0" smtClean="0">
                <a:cs typeface="+mj-cs"/>
              </a:rPr>
              <a:t>توقيع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اتفاقات </a:t>
            </a:r>
            <a:r>
              <a:rPr lang="ar-JO" sz="2800" b="1" dirty="0">
                <a:cs typeface="+mj-cs"/>
              </a:rPr>
              <a:t>مع أرباب العمل على الخطوات الواجب اتخاذها </a:t>
            </a:r>
            <a:r>
              <a:rPr lang="ar-JO" sz="2800" b="1" dirty="0" smtClean="0">
                <a:cs typeface="+mj-cs"/>
              </a:rPr>
              <a:t>على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عملية </a:t>
            </a:r>
            <a:r>
              <a:rPr lang="ar-JO" sz="2800" b="1" dirty="0">
                <a:cs typeface="+mj-cs"/>
              </a:rPr>
              <a:t>القضاء على عمالة </a:t>
            </a:r>
            <a:r>
              <a:rPr lang="ar-JO" sz="2800" b="1" dirty="0" smtClean="0">
                <a:cs typeface="+mj-cs"/>
              </a:rPr>
              <a:t>الأطفال.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هذه الاتفاقات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يجب </a:t>
            </a:r>
            <a:r>
              <a:rPr lang="ar-JO" sz="2800" b="1" dirty="0">
                <a:cs typeface="+mj-cs"/>
              </a:rPr>
              <a:t>أن يكون ملزما وينفذ من كلا الجانبين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47088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63601"/>
            <a:ext cx="10515600" cy="1325563"/>
          </a:xfrm>
        </p:spPr>
        <p:txBody>
          <a:bodyPr/>
          <a:lstStyle/>
          <a:p>
            <a:pPr algn="r" rtl="1"/>
            <a:r>
              <a:rPr lang="ar-JO" b="1" dirty="0"/>
              <a:t>باستخدام معايير </a:t>
            </a:r>
            <a:r>
              <a:rPr lang="ar-JO" b="1" dirty="0" smtClean="0"/>
              <a:t>العمل</a:t>
            </a:r>
            <a:r>
              <a:rPr lang="ar-SA" b="1" dirty="0" smtClean="0"/>
              <a:t> </a:t>
            </a:r>
            <a:r>
              <a:rPr lang="ar-JO" b="1" dirty="0" smtClean="0"/>
              <a:t>الدولي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4101"/>
            <a:ext cx="10515600" cy="43513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اتفاقية </a:t>
            </a:r>
            <a:r>
              <a:rPr lang="ar-JO" sz="2800" b="1" dirty="0">
                <a:cs typeface="+mj-cs"/>
              </a:rPr>
              <a:t>منظمة العمل الدولية رقم 182 الجديدة بشأن أسوأ </a:t>
            </a:r>
            <a:r>
              <a:rPr lang="ar-JO" sz="2800" b="1" dirty="0" smtClean="0">
                <a:cs typeface="+mj-cs"/>
              </a:rPr>
              <a:t>أشكال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عمل </a:t>
            </a:r>
            <a:r>
              <a:rPr lang="ar-JO" sz="2800" b="1" dirty="0">
                <a:cs typeface="+mj-cs"/>
              </a:rPr>
              <a:t>الأطفال هو سلاح للنقابات في الكفاح ضد </a:t>
            </a:r>
            <a:r>
              <a:rPr lang="ar-JO" sz="2800" b="1" dirty="0" smtClean="0">
                <a:cs typeface="+mj-cs"/>
              </a:rPr>
              <a:t>الطفل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العمل</a:t>
            </a:r>
            <a:r>
              <a:rPr lang="ar-JO" sz="2800" b="1" dirty="0">
                <a:cs typeface="+mj-cs"/>
              </a:rPr>
              <a:t>. كما </a:t>
            </a:r>
            <a:r>
              <a:rPr lang="ar-JO" sz="2800" b="1" dirty="0" smtClean="0">
                <a:cs typeface="+mj-cs"/>
              </a:rPr>
              <a:t>أن </a:t>
            </a:r>
            <a:r>
              <a:rPr lang="ar-JO" sz="2800" b="1" dirty="0">
                <a:cs typeface="+mj-cs"/>
              </a:rPr>
              <a:t>هدف الحملة أن تصادق الحكومات الوطنية على الاتفاقية في وقت واحد. إذا كان </a:t>
            </a:r>
            <a:r>
              <a:rPr lang="ar-JO" sz="2800" b="1" dirty="0" smtClean="0">
                <a:cs typeface="+mj-cs"/>
              </a:rPr>
              <a:t>بلدك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لم </a:t>
            </a:r>
            <a:r>
              <a:rPr lang="ar-JO" sz="2800" b="1" dirty="0">
                <a:cs typeface="+mj-cs"/>
              </a:rPr>
              <a:t>تصادق بعد على اتفاقية منظمة العمل الدولية رقم 138 بشأن الحد الأدنى لسن الدخول في </a:t>
            </a:r>
            <a:r>
              <a:rPr lang="ar-JO" sz="2800" b="1" dirty="0" smtClean="0">
                <a:cs typeface="+mj-cs"/>
              </a:rPr>
              <a:t>العمل، </a:t>
            </a:r>
            <a:r>
              <a:rPr lang="ar-JO" sz="2800" b="1" dirty="0">
                <a:cs typeface="+mj-cs"/>
              </a:rPr>
              <a:t>وهي الأداة الأساسية لإلغاء عمل </a:t>
            </a:r>
            <a:r>
              <a:rPr lang="ar-JO" sz="2800" b="1" dirty="0" smtClean="0">
                <a:cs typeface="+mj-cs"/>
              </a:rPr>
              <a:t>الأطفال،</a:t>
            </a:r>
            <a:r>
              <a:rPr lang="ar-SA" sz="2800" b="1" dirty="0" smtClean="0">
                <a:cs typeface="+mj-cs"/>
              </a:rPr>
              <a:t> يجب ان </a:t>
            </a:r>
            <a:r>
              <a:rPr lang="ar-JO" sz="2800" b="1" dirty="0" smtClean="0">
                <a:cs typeface="+mj-cs"/>
              </a:rPr>
              <a:t>تعمل </a:t>
            </a:r>
            <a:r>
              <a:rPr lang="ar-JO" sz="2800" b="1" dirty="0">
                <a:cs typeface="+mj-cs"/>
              </a:rPr>
              <a:t>أيضا من أجل أن يتم التصديق </a:t>
            </a:r>
            <a:r>
              <a:rPr lang="ar-JO" sz="2800" b="1" dirty="0" smtClean="0">
                <a:cs typeface="+mj-cs"/>
              </a:rPr>
              <a:t>عليها.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ﯾﻧﺑﻐﻲ </a:t>
            </a:r>
            <a:r>
              <a:rPr lang="ar-JO" sz="2800" b="1" dirty="0">
                <a:cs typeface="+mj-cs"/>
              </a:rPr>
              <a:t>ﻋﻟﯽ ﻧﻘﺎﺑﺎت اﻟﻌﻣﺎل أن ﺗﻌزز وﺗﺳﺗﺧدم </a:t>
            </a:r>
            <a:r>
              <a:rPr lang="ar-SA" sz="2800" b="1" dirty="0" smtClean="0">
                <a:cs typeface="+mj-cs"/>
              </a:rPr>
              <a:t>قائمة اللجان الثلاثية </a:t>
            </a:r>
            <a:r>
              <a:rPr lang="ar-JO" sz="2800" b="1" dirty="0" smtClean="0">
                <a:cs typeface="+mj-cs"/>
              </a:rPr>
              <a:t>للتشاور ودعوة </a:t>
            </a:r>
            <a:r>
              <a:rPr lang="ar-JO" sz="2800" b="1" dirty="0">
                <a:cs typeface="+mj-cs"/>
              </a:rPr>
              <a:t>تلك </a:t>
            </a:r>
            <a:r>
              <a:rPr lang="ar-JO" sz="2800" b="1" dirty="0" smtClean="0">
                <a:cs typeface="+mj-cs"/>
              </a:rPr>
              <a:t>الحكومات </a:t>
            </a:r>
            <a:r>
              <a:rPr lang="ar-SA" sz="2800" b="1" dirty="0" smtClean="0">
                <a:cs typeface="+mj-cs"/>
              </a:rPr>
              <a:t>ل</a:t>
            </a:r>
            <a:r>
              <a:rPr lang="ar-JO" sz="2800" b="1" dirty="0" smtClean="0">
                <a:cs typeface="+mj-cs"/>
              </a:rPr>
              <a:t>لتصديق </a:t>
            </a:r>
            <a:r>
              <a:rPr lang="ar-JO" sz="2800" b="1" dirty="0">
                <a:cs typeface="+mj-cs"/>
              </a:rPr>
              <a:t>على كل من الاتفاقيتين </a:t>
            </a:r>
            <a:r>
              <a:rPr lang="en-US" sz="2800" b="1" dirty="0">
                <a:cs typeface="+mj-cs"/>
              </a:rPr>
              <a:t>No.138 </a:t>
            </a:r>
            <a:r>
              <a:rPr lang="ar-JO" sz="2800" b="1" dirty="0">
                <a:cs typeface="+mj-cs"/>
              </a:rPr>
              <a:t>و </a:t>
            </a:r>
            <a:r>
              <a:rPr lang="en-US" sz="2800" b="1" dirty="0">
                <a:cs typeface="+mj-cs"/>
              </a:rPr>
              <a:t>No.182.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78539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46482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JO" b="1" dirty="0" smtClean="0">
                <a:latin typeface="Andalus" panose="02020603050405020304" pitchFamily="18" charset="-78"/>
              </a:rPr>
              <a:t>باستخدام</a:t>
            </a:r>
            <a:r>
              <a:rPr lang="ar-SA" b="1" dirty="0" smtClean="0">
                <a:latin typeface="Andalus" panose="02020603050405020304" pitchFamily="18" charset="-78"/>
              </a:rPr>
              <a:t> الهيكل</a:t>
            </a:r>
            <a:r>
              <a:rPr lang="ar-JO" b="1" dirty="0" smtClean="0">
                <a:latin typeface="Andalus" panose="02020603050405020304" pitchFamily="18" charset="-78"/>
              </a:rPr>
              <a:t> الثلاثي</a:t>
            </a:r>
            <a:r>
              <a:rPr lang="ar-SA" b="1" dirty="0" smtClean="0">
                <a:latin typeface="Andalus" panose="02020603050405020304" pitchFamily="18" charset="-78"/>
              </a:rPr>
              <a:t> </a:t>
            </a:r>
            <a:r>
              <a:rPr lang="ar-JO" b="1" dirty="0" smtClean="0">
                <a:latin typeface="Andalus" panose="02020603050405020304" pitchFamily="18" charset="-78"/>
              </a:rPr>
              <a:t>لتحسين</a:t>
            </a:r>
            <a:r>
              <a:rPr lang="ar-SA" b="1" dirty="0" smtClean="0">
                <a:latin typeface="Andalus" panose="02020603050405020304" pitchFamily="18" charset="-78"/>
              </a:rPr>
              <a:t> و تطبيق </a:t>
            </a:r>
            <a:r>
              <a:rPr lang="ar-JO" b="1" dirty="0" smtClean="0">
                <a:latin typeface="Andalus" panose="02020603050405020304" pitchFamily="18" charset="-78"/>
              </a:rPr>
              <a:t>التشريعات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56346" y="2186357"/>
            <a:ext cx="9348266" cy="4140958"/>
          </a:xfrm>
        </p:spPr>
        <p:txBody>
          <a:bodyPr>
            <a:normAutofit fontScale="92500"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يوجد في معظم البلدان تشريعات تتناول عمالة الأطفال ، ولكن في الغالب لا يتم </a:t>
            </a:r>
            <a:r>
              <a:rPr lang="ar-SA" sz="2800" b="1" dirty="0" smtClean="0">
                <a:cs typeface="+mj-cs"/>
              </a:rPr>
              <a:t>ت</a:t>
            </a:r>
            <a:r>
              <a:rPr lang="ar-JO" sz="2800" b="1" dirty="0" smtClean="0">
                <a:cs typeface="+mj-cs"/>
              </a:rPr>
              <a:t>نف</a:t>
            </a:r>
            <a:r>
              <a:rPr lang="ar-SA" sz="2800" b="1" dirty="0" smtClean="0">
                <a:cs typeface="+mj-cs"/>
              </a:rPr>
              <a:t>ي</a:t>
            </a:r>
            <a:r>
              <a:rPr lang="ar-JO" sz="2800" b="1" dirty="0" smtClean="0">
                <a:cs typeface="+mj-cs"/>
              </a:rPr>
              <a:t>ذها </a:t>
            </a:r>
            <a:r>
              <a:rPr lang="ar-JO" sz="2800" b="1" dirty="0">
                <a:cs typeface="+mj-cs"/>
              </a:rPr>
              <a:t>بشكل صحيح. تطبيق </a:t>
            </a:r>
            <a:r>
              <a:rPr lang="ar-JO" sz="2800" b="1" dirty="0" smtClean="0">
                <a:cs typeface="+mj-cs"/>
              </a:rPr>
              <a:t>القانون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يحتاج </a:t>
            </a:r>
            <a:r>
              <a:rPr lang="ar-JO" sz="2800" b="1" dirty="0">
                <a:cs typeface="+mj-cs"/>
              </a:rPr>
              <a:t>إلى تعزيز من خلال تدريب موظفي </a:t>
            </a:r>
            <a:r>
              <a:rPr lang="ar-SA" sz="2800" b="1" dirty="0" smtClean="0">
                <a:cs typeface="+mj-cs"/>
              </a:rPr>
              <a:t>تنفيذ</a:t>
            </a:r>
            <a:r>
              <a:rPr lang="ar-JO" sz="2800" b="1" dirty="0" smtClean="0">
                <a:cs typeface="+mj-cs"/>
              </a:rPr>
              <a:t> القانون، </a:t>
            </a:r>
            <a:r>
              <a:rPr lang="ar-JO" sz="2800" b="1" dirty="0">
                <a:cs typeface="+mj-cs"/>
              </a:rPr>
              <a:t>بما في ذلك مفتشي العمل. وحيث لا توجد </a:t>
            </a:r>
            <a:r>
              <a:rPr lang="ar-JO" sz="2800" b="1" dirty="0" smtClean="0">
                <a:cs typeface="+mj-cs"/>
              </a:rPr>
              <a:t>تشريعات، </a:t>
            </a:r>
            <a:r>
              <a:rPr lang="ar-JO" sz="2800" b="1" dirty="0">
                <a:cs typeface="+mj-cs"/>
              </a:rPr>
              <a:t>يمكن للنقابات العمالية الضغط على </a:t>
            </a:r>
            <a:r>
              <a:rPr lang="ar-JO" sz="2800" b="1" dirty="0" smtClean="0">
                <a:cs typeface="+mj-cs"/>
              </a:rPr>
              <a:t>الحكومات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لتمرير </a:t>
            </a:r>
            <a:r>
              <a:rPr lang="ar-JO" sz="2800" b="1" dirty="0">
                <a:cs typeface="+mj-cs"/>
              </a:rPr>
              <a:t>قوانين جديدة. إذا كان القانون قد عفا عليه </a:t>
            </a:r>
            <a:r>
              <a:rPr lang="ar-JO" sz="2800" b="1" dirty="0" smtClean="0">
                <a:cs typeface="+mj-cs"/>
              </a:rPr>
              <a:t>الزمن، </a:t>
            </a:r>
            <a:r>
              <a:rPr lang="ar-JO" sz="2800" b="1" dirty="0">
                <a:cs typeface="+mj-cs"/>
              </a:rPr>
              <a:t>يمكن للنقابات العمالية التحريض على مراجعة القانون. في كلتا </a:t>
            </a:r>
            <a:r>
              <a:rPr lang="ar-JO" sz="2800" b="1" dirty="0" smtClean="0">
                <a:cs typeface="+mj-cs"/>
              </a:rPr>
              <a:t>الحالتين، النقابات العمالية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بحاجة </a:t>
            </a:r>
            <a:r>
              <a:rPr lang="ar-JO" sz="2800" b="1" dirty="0">
                <a:cs typeface="+mj-cs"/>
              </a:rPr>
              <a:t>إلى وضع سياسة واضحة بشأن محتوى عمالة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و قوانين</a:t>
            </a:r>
            <a:r>
              <a:rPr lang="ar-JO" sz="2800" b="1" dirty="0" smtClean="0">
                <a:cs typeface="+mj-cs"/>
              </a:rPr>
              <a:t>، </a:t>
            </a:r>
            <a:r>
              <a:rPr lang="ar-JO" sz="2800" b="1" dirty="0">
                <a:cs typeface="+mj-cs"/>
              </a:rPr>
              <a:t>وخطة لكيفية تحقيق العمل من </a:t>
            </a:r>
            <a:r>
              <a:rPr lang="ar-JO" sz="2800" b="1" dirty="0" smtClean="0">
                <a:cs typeface="+mj-cs"/>
              </a:rPr>
              <a:t>قبل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السلطة التشريعية</a:t>
            </a:r>
            <a:r>
              <a:rPr lang="ar-SA" sz="2800" b="1" dirty="0" smtClean="0">
                <a:cs typeface="+mj-cs"/>
              </a:rPr>
              <a:t> الوطنية</a:t>
            </a:r>
            <a:r>
              <a:rPr lang="ar-JO" sz="2800" b="1" dirty="0" smtClean="0">
                <a:cs typeface="+mj-cs"/>
              </a:rPr>
              <a:t>. </a:t>
            </a:r>
            <a:r>
              <a:rPr lang="ar-JO" sz="2800" b="1" dirty="0">
                <a:cs typeface="+mj-cs"/>
              </a:rPr>
              <a:t>يجب أن تتبع </a:t>
            </a:r>
            <a:r>
              <a:rPr lang="ar-JO" sz="2800" b="1" dirty="0" smtClean="0">
                <a:cs typeface="+mj-cs"/>
              </a:rPr>
              <a:t>التشريعات، با</a:t>
            </a:r>
            <a:r>
              <a:rPr lang="ar-SA" sz="2800" b="1" dirty="0" smtClean="0">
                <a:cs typeface="+mj-cs"/>
              </a:rPr>
              <a:t>لتأكيد</a:t>
            </a:r>
            <a:r>
              <a:rPr lang="ar-JO" sz="2800" b="1" dirty="0" smtClean="0">
                <a:cs typeface="+mj-cs"/>
              </a:rPr>
              <a:t>، </a:t>
            </a:r>
            <a:r>
              <a:rPr lang="ar-JO" sz="2800" b="1" dirty="0">
                <a:cs typeface="+mj-cs"/>
              </a:rPr>
              <a:t>المعايير المنصوص عليها في اتفاقيات منظمة العمل </a:t>
            </a:r>
            <a:r>
              <a:rPr lang="ar-JO" sz="2800" b="1" dirty="0" smtClean="0">
                <a:cs typeface="+mj-cs"/>
              </a:rPr>
              <a:t>الدولية.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يمكن </a:t>
            </a:r>
            <a:r>
              <a:rPr lang="ar-JO" sz="2800" b="1" dirty="0">
                <a:cs typeface="+mj-cs"/>
              </a:rPr>
              <a:t>أن تقوم النقابات العمالية أيضًا بحملات من أجل الحكومات </a:t>
            </a:r>
            <a:r>
              <a:rPr lang="ar-JO" sz="2800" b="1" dirty="0" smtClean="0">
                <a:cs typeface="+mj-cs"/>
              </a:rPr>
              <a:t>لتكريسها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موارد </a:t>
            </a:r>
            <a:r>
              <a:rPr lang="ar-JO" sz="2800" b="1" dirty="0">
                <a:cs typeface="+mj-cs"/>
              </a:rPr>
              <a:t>كافية في الميزانية </a:t>
            </a:r>
            <a:r>
              <a:rPr lang="ar-JO" sz="2800" b="1" dirty="0" smtClean="0">
                <a:cs typeface="+mj-cs"/>
              </a:rPr>
              <a:t>لمفتشي</a:t>
            </a:r>
            <a:r>
              <a:rPr lang="ar-SA" sz="2800" b="1" dirty="0" smtClean="0">
                <a:cs typeface="+mj-cs"/>
              </a:rPr>
              <a:t>ن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العمل </a:t>
            </a:r>
            <a:r>
              <a:rPr lang="ar-JO" sz="2800" b="1" dirty="0" smtClean="0">
                <a:cs typeface="+mj-cs"/>
              </a:rPr>
              <a:t>ﻣﻊ </a:t>
            </a:r>
            <a:r>
              <a:rPr lang="ar-JO" sz="2800" b="1" dirty="0">
                <a:cs typeface="+mj-cs"/>
              </a:rPr>
              <a:t>اﺗﻔﺎﻗﻴﺔ ﻣﻨﻈﻤﺔ اﻟﻌﻤﻞ اﻟﺪوﻟﻴﺔ رﻗﻢ ٨١ ﺑﺸﺄن </a:t>
            </a:r>
            <a:r>
              <a:rPr lang="ar-JO" sz="2800" b="1" dirty="0" smtClean="0">
                <a:cs typeface="+mj-cs"/>
              </a:rPr>
              <a:t>ﺗﻔﺘﻴ</a:t>
            </a:r>
            <a:r>
              <a:rPr lang="ar-SA" sz="2800" b="1" dirty="0" smtClean="0">
                <a:cs typeface="+mj-cs"/>
              </a:rPr>
              <a:t>ش </a:t>
            </a:r>
            <a:r>
              <a:rPr lang="ar-JO" sz="2800" b="1" dirty="0" smtClean="0">
                <a:cs typeface="+mj-cs"/>
              </a:rPr>
              <a:t>اﻟﻌﻤﻞ.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كما </a:t>
            </a:r>
            <a:r>
              <a:rPr lang="ar-JO" sz="2800" b="1" dirty="0">
                <a:cs typeface="+mj-cs"/>
              </a:rPr>
              <a:t>يجب على النقابات العمالية الضغط من أجل الإشراف </a:t>
            </a:r>
            <a:r>
              <a:rPr lang="ar-JO" sz="2800" b="1" dirty="0" smtClean="0">
                <a:cs typeface="+mj-cs"/>
              </a:rPr>
              <a:t>الثلاثي</a:t>
            </a:r>
            <a:r>
              <a:rPr lang="ar-SA" sz="2800" b="1" dirty="0" smtClean="0">
                <a:cs typeface="+mj-cs"/>
              </a:rPr>
              <a:t> على </a:t>
            </a:r>
            <a:r>
              <a:rPr lang="ar-JO" sz="2800" b="1" dirty="0" smtClean="0">
                <a:cs typeface="+mj-cs"/>
              </a:rPr>
              <a:t>مفتشي</a:t>
            </a:r>
            <a:r>
              <a:rPr lang="ar-SA" sz="2800" b="1" dirty="0" smtClean="0">
                <a:cs typeface="+mj-cs"/>
              </a:rPr>
              <a:t>ن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العمل.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73645330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829360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SA" b="1" dirty="0" smtClean="0"/>
              <a:t>ا</a:t>
            </a:r>
            <a:r>
              <a:rPr lang="ar-JO" b="1" dirty="0" smtClean="0"/>
              <a:t>لعمل ضد </a:t>
            </a:r>
            <a:r>
              <a:rPr lang="ar-SA" b="1" dirty="0" smtClean="0"/>
              <a:t>عمل الطفل </a:t>
            </a:r>
            <a:r>
              <a:rPr lang="ar-JO" b="1" dirty="0" smtClean="0"/>
              <a:t>من خلال</a:t>
            </a:r>
            <a:r>
              <a:rPr lang="ar-SA" b="1" dirty="0" smtClean="0"/>
              <a:t> </a:t>
            </a:r>
            <a:r>
              <a:rPr lang="ar-JO" b="1" dirty="0" smtClean="0"/>
              <a:t>التعليم</a:t>
            </a:r>
            <a:r>
              <a:rPr lang="ar-JO" dirty="0" smtClean="0"/>
              <a:t/>
            </a:r>
            <a:br>
              <a:rPr lang="ar-JO" dirty="0" smtClean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289860"/>
            <a:ext cx="10515600" cy="4351338"/>
          </a:xfrm>
        </p:spPr>
        <p:txBody>
          <a:bodyPr/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توفير التعليم هو وسيلة فعالة لوقف </a:t>
            </a:r>
            <a:r>
              <a:rPr lang="ar-JO" sz="2800" b="1" dirty="0" smtClean="0">
                <a:cs typeface="+mj-cs"/>
              </a:rPr>
              <a:t>معظم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أشكال </a:t>
            </a:r>
            <a:r>
              <a:rPr lang="ar-JO" sz="2800" b="1" dirty="0">
                <a:cs typeface="+mj-cs"/>
              </a:rPr>
              <a:t>عمالة الأطفال. بالإضافة إلى إتاحة </a:t>
            </a:r>
            <a:r>
              <a:rPr lang="ar-JO" sz="2800" b="1" dirty="0" smtClean="0">
                <a:cs typeface="+mj-cs"/>
              </a:rPr>
              <a:t>المدارس،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يجب </a:t>
            </a:r>
            <a:r>
              <a:rPr lang="ar-JO" sz="2800" b="1" dirty="0">
                <a:cs typeface="+mj-cs"/>
              </a:rPr>
              <a:t>أن يكون التعليم الابتدائي إلزامياً ويجب وضع نظام فعال لمراقبة وفرض المواظبة على </a:t>
            </a:r>
            <a:r>
              <a:rPr lang="ar-JO" sz="2800" b="1" dirty="0" smtClean="0">
                <a:cs typeface="+mj-cs"/>
              </a:rPr>
              <a:t>الدراسة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في </a:t>
            </a:r>
            <a:r>
              <a:rPr lang="ar-JO" sz="2800" b="1" dirty="0">
                <a:cs typeface="+mj-cs"/>
              </a:rPr>
              <a:t>المكان. يمكن للنقابات العمالية العمل مع منظمات المعلمين لتعزيز جودة التعليم الأساسي المجاني كوسيلة لمنع </a:t>
            </a:r>
            <a:r>
              <a:rPr lang="ar-JO" sz="2800" b="1" dirty="0" smtClean="0">
                <a:cs typeface="+mj-cs"/>
              </a:rPr>
              <a:t>الطفل</a:t>
            </a:r>
            <a:r>
              <a:rPr lang="ar-SA" sz="2800" b="1" dirty="0" smtClean="0">
                <a:cs typeface="+mj-cs"/>
              </a:rPr>
              <a:t> من </a:t>
            </a:r>
            <a:r>
              <a:rPr lang="ar-JO" sz="2800" b="1" dirty="0" smtClean="0">
                <a:cs typeface="+mj-cs"/>
              </a:rPr>
              <a:t>العمل</a:t>
            </a:r>
            <a:r>
              <a:rPr lang="ar-JO" sz="2800" b="1" dirty="0">
                <a:cs typeface="+mj-cs"/>
              </a:rPr>
              <a:t>. عندما تضمنت النقابات </a:t>
            </a:r>
            <a:r>
              <a:rPr lang="ar-JO" sz="2800" b="1" dirty="0" smtClean="0">
                <a:cs typeface="+mj-cs"/>
              </a:rPr>
              <a:t>التعليم</a:t>
            </a:r>
            <a:r>
              <a:rPr lang="ar-SA" sz="2800" b="1" dirty="0" smtClean="0">
                <a:cs typeface="+mj-cs"/>
              </a:rPr>
              <a:t> في </a:t>
            </a:r>
            <a:r>
              <a:rPr lang="ar-JO" sz="2800" b="1" dirty="0" smtClean="0">
                <a:cs typeface="+mj-cs"/>
              </a:rPr>
              <a:t>برامج العمل، </a:t>
            </a:r>
            <a:r>
              <a:rPr lang="ar-JO" sz="2800" b="1" dirty="0">
                <a:cs typeface="+mj-cs"/>
              </a:rPr>
              <a:t>لم </a:t>
            </a:r>
            <a:r>
              <a:rPr lang="ar-JO" sz="2800" b="1" dirty="0" smtClean="0">
                <a:cs typeface="+mj-cs"/>
              </a:rPr>
              <a:t>يكن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لتولي </a:t>
            </a:r>
            <a:r>
              <a:rPr lang="ar-JO" sz="2800" b="1" dirty="0">
                <a:cs typeface="+mj-cs"/>
              </a:rPr>
              <a:t>مسؤوليات </a:t>
            </a:r>
            <a:r>
              <a:rPr lang="ar-JO" sz="2800" b="1" dirty="0" smtClean="0">
                <a:cs typeface="+mj-cs"/>
              </a:rPr>
              <a:t>الحكومة، </a:t>
            </a:r>
            <a:r>
              <a:rPr lang="ar-JO" sz="2800" b="1" dirty="0">
                <a:cs typeface="+mj-cs"/>
              </a:rPr>
              <a:t>ولكن لإثبات أنه من الممكن توفير التعليم </a:t>
            </a:r>
            <a:r>
              <a:rPr lang="ar-JO" sz="2800" b="1" dirty="0" smtClean="0">
                <a:cs typeface="+mj-cs"/>
              </a:rPr>
              <a:t>واستخدام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قضية </a:t>
            </a:r>
            <a:r>
              <a:rPr lang="ar-JO" sz="2800" b="1" dirty="0">
                <a:cs typeface="+mj-cs"/>
              </a:rPr>
              <a:t>التعليم لتعبئة </a:t>
            </a:r>
            <a:r>
              <a:rPr lang="ar-JO" sz="2800" b="1" dirty="0" smtClean="0">
                <a:cs typeface="+mj-cs"/>
              </a:rPr>
              <a:t>المجتمع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6478336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955968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إعادة </a:t>
            </a:r>
            <a:r>
              <a:rPr lang="ar-JO" b="1" dirty="0" smtClean="0"/>
              <a:t>تأهيل</a:t>
            </a:r>
            <a:r>
              <a:rPr lang="ar-SA" b="1" dirty="0"/>
              <a:t> </a:t>
            </a:r>
            <a:r>
              <a:rPr lang="ar-JO" b="1" dirty="0" smtClean="0"/>
              <a:t>من </a:t>
            </a:r>
            <a:r>
              <a:rPr lang="ar-JO" b="1" dirty="0"/>
              <a:t>خلال </a:t>
            </a:r>
            <a:r>
              <a:rPr lang="ar-JO" b="1" dirty="0" smtClean="0"/>
              <a:t>الحكم</a:t>
            </a:r>
            <a:r>
              <a:rPr lang="ar-SA" b="1" dirty="0" smtClean="0"/>
              <a:t> عن طريق</a:t>
            </a:r>
            <a:r>
              <a:rPr lang="ar-JO" b="1" dirty="0" smtClean="0"/>
              <a:t> </a:t>
            </a:r>
            <a:r>
              <a:rPr lang="ar-JO" b="1" dirty="0"/>
              <a:t>خدمات الدعم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16468"/>
            <a:ext cx="10515600" cy="43513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ببساطة</a:t>
            </a:r>
            <a:r>
              <a:rPr lang="ar-SA" sz="2800" b="1" dirty="0" smtClean="0">
                <a:cs typeface="+mj-cs"/>
              </a:rPr>
              <a:t>, إزالة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الأطفال من مكان العمل </a:t>
            </a:r>
            <a:r>
              <a:rPr lang="ar-JO" sz="2800" b="1" dirty="0" smtClean="0">
                <a:cs typeface="+mj-cs"/>
              </a:rPr>
              <a:t>ليس</a:t>
            </a:r>
            <a:r>
              <a:rPr lang="ar-SA" sz="2800" b="1" dirty="0" smtClean="0">
                <a:cs typeface="+mj-cs"/>
              </a:rPr>
              <a:t> كافياً</a:t>
            </a:r>
            <a:r>
              <a:rPr lang="ar-JO" sz="2800" b="1" dirty="0" smtClean="0">
                <a:cs typeface="+mj-cs"/>
              </a:rPr>
              <a:t>. </a:t>
            </a:r>
            <a:r>
              <a:rPr lang="ar-JO" sz="2800" b="1" dirty="0">
                <a:cs typeface="+mj-cs"/>
              </a:rPr>
              <a:t>وبدون </a:t>
            </a:r>
            <a:r>
              <a:rPr lang="ar-JO" sz="2800" b="1" dirty="0" smtClean="0">
                <a:cs typeface="+mj-cs"/>
              </a:rPr>
              <a:t>بدائل، </a:t>
            </a:r>
            <a:r>
              <a:rPr lang="ar-JO" sz="2800" b="1" dirty="0">
                <a:cs typeface="+mj-cs"/>
              </a:rPr>
              <a:t>قد يجد </a:t>
            </a:r>
            <a:r>
              <a:rPr lang="ar-JO" sz="2800" b="1" dirty="0" smtClean="0">
                <a:cs typeface="+mj-cs"/>
              </a:rPr>
              <a:t>ا</a:t>
            </a:r>
            <a:r>
              <a:rPr lang="ar-SA" sz="2800" b="1" dirty="0" smtClean="0">
                <a:cs typeface="+mj-cs"/>
              </a:rPr>
              <a:t>ل</a:t>
            </a:r>
            <a:r>
              <a:rPr lang="ar-JO" sz="2800" b="1" dirty="0" smtClean="0">
                <a:cs typeface="+mj-cs"/>
              </a:rPr>
              <a:t>أطفال المزيد</a:t>
            </a:r>
            <a:r>
              <a:rPr lang="ar-SA" sz="2800" b="1" dirty="0" smtClean="0">
                <a:cs typeface="+mj-cs"/>
              </a:rPr>
              <a:t> من </a:t>
            </a:r>
            <a:r>
              <a:rPr lang="ar-JO" sz="2800" b="1" dirty="0" smtClean="0">
                <a:cs typeface="+mj-cs"/>
              </a:rPr>
              <a:t>ال</a:t>
            </a:r>
            <a:r>
              <a:rPr lang="ar-SA" sz="2800" b="1" dirty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عم</a:t>
            </a:r>
            <a:r>
              <a:rPr lang="ar-SA" sz="2800" b="1" dirty="0" smtClean="0">
                <a:cs typeface="+mj-cs"/>
              </a:rPr>
              <a:t>ا</a:t>
            </a:r>
            <a:r>
              <a:rPr lang="ar-JO" sz="2800" b="1" dirty="0" smtClean="0">
                <a:cs typeface="+mj-cs"/>
              </a:rPr>
              <a:t>ل </a:t>
            </a:r>
            <a:r>
              <a:rPr lang="ar-JO" sz="2800" b="1" dirty="0">
                <a:cs typeface="+mj-cs"/>
              </a:rPr>
              <a:t>الخطرة للمشاركة فيها. يجب أن يكون مصاحبًا للعمل إعادة التأهيل. قد يكون بعض الأطفال قادرين </a:t>
            </a:r>
            <a:r>
              <a:rPr lang="ar-JO" sz="2800" b="1" dirty="0" smtClean="0">
                <a:cs typeface="+mj-cs"/>
              </a:rPr>
              <a:t>عل</a:t>
            </a:r>
            <a:r>
              <a:rPr lang="ar-SA" sz="2800" b="1" dirty="0" smtClean="0">
                <a:cs typeface="+mj-cs"/>
              </a:rPr>
              <a:t>ى </a:t>
            </a:r>
            <a:r>
              <a:rPr lang="ar-JO" sz="2800" b="1" dirty="0" smtClean="0">
                <a:cs typeface="+mj-cs"/>
              </a:rPr>
              <a:t>دمجها </a:t>
            </a:r>
            <a:r>
              <a:rPr lang="ar-SA" sz="2800" b="1" dirty="0" smtClean="0">
                <a:cs typeface="+mj-cs"/>
              </a:rPr>
              <a:t>مع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النظام </a:t>
            </a:r>
            <a:r>
              <a:rPr lang="ar-JO" sz="2800" b="1" dirty="0" smtClean="0">
                <a:cs typeface="+mj-cs"/>
              </a:rPr>
              <a:t>المدرسي، </a:t>
            </a:r>
            <a:r>
              <a:rPr lang="ar-JO" sz="2800" b="1" dirty="0">
                <a:cs typeface="+mj-cs"/>
              </a:rPr>
              <a:t>قد يحتاج البعض الآخر إلى مراكز خاصة لتلبية احتياجاتهم والتي يمكن أن تشمل </a:t>
            </a:r>
            <a:r>
              <a:rPr lang="ar-JO" sz="2800" b="1" dirty="0" smtClean="0">
                <a:cs typeface="+mj-cs"/>
              </a:rPr>
              <a:t>المأوى،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الخدمات </a:t>
            </a:r>
            <a:r>
              <a:rPr lang="ar-JO" sz="2800" b="1" dirty="0">
                <a:cs typeface="+mj-cs"/>
              </a:rPr>
              <a:t>الصحية والتغذية والتدريب المهني والأنشطة الترفيهية والاستشارات المكثفة. أصبحت بعض النقابات تشارك بشكل مباشر في توفير </a:t>
            </a:r>
            <a:r>
              <a:rPr lang="ar-JO" sz="2800" b="1" dirty="0" smtClean="0">
                <a:cs typeface="+mj-cs"/>
              </a:rPr>
              <a:t>هذه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الخدمات. </a:t>
            </a:r>
            <a:r>
              <a:rPr lang="ar-JO" sz="2800" b="1" dirty="0">
                <a:cs typeface="+mj-cs"/>
              </a:rPr>
              <a:t>هذا هو الحل على المدى </a:t>
            </a:r>
            <a:r>
              <a:rPr lang="ar-JO" sz="2800" b="1" dirty="0" smtClean="0">
                <a:cs typeface="+mj-cs"/>
              </a:rPr>
              <a:t>القصير، </a:t>
            </a:r>
            <a:r>
              <a:rPr lang="ar-JO" sz="2800" b="1" dirty="0">
                <a:cs typeface="+mj-cs"/>
              </a:rPr>
              <a:t>على هذا </a:t>
            </a:r>
            <a:r>
              <a:rPr lang="ar-JO" sz="2800" b="1" dirty="0" smtClean="0">
                <a:cs typeface="+mj-cs"/>
              </a:rPr>
              <a:t>النحو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يجب </a:t>
            </a:r>
            <a:r>
              <a:rPr lang="ar-JO" sz="2800" b="1" dirty="0">
                <a:cs typeface="+mj-cs"/>
              </a:rPr>
              <a:t>أن </a:t>
            </a:r>
            <a:r>
              <a:rPr lang="ar-SA" sz="2800" b="1" dirty="0" smtClean="0">
                <a:cs typeface="+mj-cs"/>
              </a:rPr>
              <a:t>يبدأ </a:t>
            </a:r>
            <a:r>
              <a:rPr lang="ar-JO" sz="2800" b="1" dirty="0" smtClean="0">
                <a:cs typeface="+mj-cs"/>
              </a:rPr>
              <a:t>دور الدولة، </a:t>
            </a:r>
            <a:r>
              <a:rPr lang="ar-JO" sz="2800" b="1" dirty="0">
                <a:cs typeface="+mj-cs"/>
              </a:rPr>
              <a:t>أو طوعية </a:t>
            </a:r>
            <a:r>
              <a:rPr lang="ar-JO" sz="2800" b="1" dirty="0" smtClean="0">
                <a:cs typeface="+mj-cs"/>
              </a:rPr>
              <a:t>كبيرة</a:t>
            </a:r>
            <a:r>
              <a:rPr lang="ar-SA" sz="2800" b="1" dirty="0" smtClean="0">
                <a:cs typeface="+mj-cs"/>
              </a:rPr>
              <a:t> من </a:t>
            </a:r>
            <a:r>
              <a:rPr lang="ar-JO" sz="2800" b="1" dirty="0" smtClean="0">
                <a:cs typeface="+mj-cs"/>
              </a:rPr>
              <a:t>وكالات </a:t>
            </a:r>
            <a:r>
              <a:rPr lang="ar-JO" sz="2800" b="1" dirty="0">
                <a:cs typeface="+mj-cs"/>
              </a:rPr>
              <a:t>لديها الخبرة والموارد الكافية. </a:t>
            </a:r>
            <a:r>
              <a:rPr lang="ar-JO" sz="2800" b="1" dirty="0" smtClean="0">
                <a:cs typeface="+mj-cs"/>
              </a:rPr>
              <a:t>يجب </a:t>
            </a:r>
            <a:r>
              <a:rPr lang="ar-JO" sz="2800" b="1" dirty="0">
                <a:cs typeface="+mj-cs"/>
              </a:rPr>
              <a:t>على النقابات أن تناضل من أجل تخصيص الموارد الكافية لهذا النوع من </a:t>
            </a:r>
            <a:r>
              <a:rPr lang="ar-JO" sz="2800" b="1" dirty="0" smtClean="0">
                <a:cs typeface="+mj-cs"/>
              </a:rPr>
              <a:t>النشاط</a:t>
            </a:r>
            <a:r>
              <a:rPr lang="ar-SA" sz="2800" b="1" dirty="0" smtClean="0">
                <a:cs typeface="+mj-cs"/>
              </a:rPr>
              <a:t>ات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من قبل </a:t>
            </a:r>
            <a:r>
              <a:rPr lang="ar-JO" sz="2800" b="1" dirty="0" smtClean="0">
                <a:cs typeface="+mj-cs"/>
              </a:rPr>
              <a:t>الحكومات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1900053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82576"/>
            <a:ext cx="10515600" cy="1325563"/>
          </a:xfrm>
        </p:spPr>
        <p:txBody>
          <a:bodyPr>
            <a:normAutofit/>
          </a:bodyPr>
          <a:lstStyle/>
          <a:p>
            <a:pPr algn="r" rtl="1"/>
            <a:r>
              <a:rPr lang="ar-JO" b="1" dirty="0"/>
              <a:t>ترقية </a:t>
            </a:r>
            <a:r>
              <a:rPr lang="ar-SA" b="1" dirty="0" smtClean="0"/>
              <a:t>ا</a:t>
            </a:r>
            <a:r>
              <a:rPr lang="ar-JO" b="1" dirty="0" smtClean="0"/>
              <a:t>ل</a:t>
            </a:r>
            <a:r>
              <a:rPr lang="ar-SA" b="1" dirty="0" smtClean="0"/>
              <a:t>خطط </a:t>
            </a:r>
            <a:r>
              <a:rPr lang="ar-JO" b="1" dirty="0" smtClean="0"/>
              <a:t>المدرة ل</a:t>
            </a:r>
            <a:r>
              <a:rPr lang="ar-SA" b="1" dirty="0" smtClean="0"/>
              <a:t>دخل الأسر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543076"/>
            <a:ext cx="10515600" cy="4351338"/>
          </a:xfrm>
        </p:spPr>
        <p:txBody>
          <a:bodyPr>
            <a:normAutofit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يُجبر العديد من الأطفال على العمل </a:t>
            </a:r>
            <a:r>
              <a:rPr lang="ar-JO" sz="2800" b="1" dirty="0" smtClean="0">
                <a:cs typeface="+mj-cs"/>
              </a:rPr>
              <a:t>لتكم</a:t>
            </a:r>
            <a:r>
              <a:rPr lang="ar-SA" sz="2800" b="1" dirty="0" smtClean="0">
                <a:cs typeface="+mj-cs"/>
              </a:rPr>
              <a:t>لة </a:t>
            </a:r>
            <a:r>
              <a:rPr lang="ar-JO" sz="2800" b="1" dirty="0" smtClean="0">
                <a:cs typeface="+mj-cs"/>
              </a:rPr>
              <a:t>دخل الأسرة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في </a:t>
            </a:r>
            <a:r>
              <a:rPr lang="ar-JO" sz="2800" b="1" dirty="0">
                <a:cs typeface="+mj-cs"/>
              </a:rPr>
              <a:t>كثير من </a:t>
            </a:r>
            <a:r>
              <a:rPr lang="ar-JO" sz="2800" b="1" dirty="0" smtClean="0">
                <a:cs typeface="+mj-cs"/>
              </a:rPr>
              <a:t>الحالات، لذلك،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يجب </a:t>
            </a:r>
            <a:r>
              <a:rPr lang="ar-JO" sz="2800" b="1" dirty="0">
                <a:cs typeface="+mj-cs"/>
              </a:rPr>
              <a:t>أن </a:t>
            </a:r>
            <a:r>
              <a:rPr lang="ar-SA" sz="2800" b="1" dirty="0" smtClean="0">
                <a:cs typeface="+mj-cs"/>
              </a:rPr>
              <a:t>ت</a:t>
            </a:r>
            <a:r>
              <a:rPr lang="ar-JO" sz="2800" b="1" dirty="0" smtClean="0">
                <a:cs typeface="+mj-cs"/>
              </a:rPr>
              <a:t>كون</a:t>
            </a:r>
            <a:r>
              <a:rPr lang="ar-SA" sz="2800" b="1" dirty="0" smtClean="0">
                <a:cs typeface="+mj-cs"/>
              </a:rPr>
              <a:t> إزالة</a:t>
            </a:r>
            <a:r>
              <a:rPr lang="ar-JO" sz="2800" b="1" dirty="0" smtClean="0">
                <a:cs typeface="+mj-cs"/>
              </a:rPr>
              <a:t> الأطفال </a:t>
            </a:r>
            <a:r>
              <a:rPr lang="ar-JO" sz="2800" b="1" dirty="0">
                <a:cs typeface="+mj-cs"/>
              </a:rPr>
              <a:t>من العمل بدوام كامل أو بدوام </a:t>
            </a:r>
            <a:r>
              <a:rPr lang="ar-JO" sz="2800" b="1" dirty="0" smtClean="0">
                <a:cs typeface="+mj-cs"/>
              </a:rPr>
              <a:t>جزئي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جنبا </a:t>
            </a:r>
            <a:r>
              <a:rPr lang="ar-JO" sz="2800" b="1" dirty="0">
                <a:cs typeface="+mj-cs"/>
              </a:rPr>
              <a:t>إلى جنب مع فرص كسب الدخل البديلة </a:t>
            </a:r>
            <a:r>
              <a:rPr lang="ar-JO" sz="2800" b="1" dirty="0" smtClean="0">
                <a:cs typeface="+mj-cs"/>
              </a:rPr>
              <a:t>لعائلاتهم</a:t>
            </a:r>
            <a:r>
              <a:rPr lang="ar-JO" sz="2800" b="1" dirty="0">
                <a:cs typeface="+mj-cs"/>
              </a:rPr>
              <a:t>. يمكن للنقابات العمالية العمل مع مجموعات مدنية </a:t>
            </a:r>
            <a:r>
              <a:rPr lang="ar-JO" sz="2800" b="1" dirty="0" smtClean="0">
                <a:cs typeface="+mj-cs"/>
              </a:rPr>
              <a:t>أخرى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لتطوير </a:t>
            </a:r>
            <a:r>
              <a:rPr lang="ar-JO" sz="2800" b="1" dirty="0">
                <a:cs typeface="+mj-cs"/>
              </a:rPr>
              <a:t>مثل هذه الخطط المدرة للدخل لتحقيق </a:t>
            </a:r>
            <a:r>
              <a:rPr lang="ar-JO" sz="2800" b="1" dirty="0" smtClean="0">
                <a:cs typeface="+mj-cs"/>
              </a:rPr>
              <a:t>الفائدة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من </a:t>
            </a:r>
            <a:r>
              <a:rPr lang="ar-JO" sz="2800" b="1" dirty="0">
                <a:cs typeface="+mj-cs"/>
              </a:rPr>
              <a:t>تلك الأسر التي فقدت الدخل لأن </a:t>
            </a:r>
            <a:r>
              <a:rPr lang="ar-JO" sz="2800" b="1" dirty="0" smtClean="0">
                <a:cs typeface="+mj-cs"/>
              </a:rPr>
              <a:t>الطفل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لم </a:t>
            </a:r>
            <a:r>
              <a:rPr lang="ar-JO" sz="2800" b="1" dirty="0">
                <a:cs typeface="+mj-cs"/>
              </a:rPr>
              <a:t>يعد يعمل. تشجيع ودعم هذا النوع </a:t>
            </a:r>
            <a:r>
              <a:rPr lang="ar-JO" sz="2800" b="1" dirty="0" smtClean="0">
                <a:cs typeface="+mj-cs"/>
              </a:rPr>
              <a:t>من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النشاط </a:t>
            </a:r>
            <a:r>
              <a:rPr lang="ar-JO" sz="2800" b="1" dirty="0">
                <a:cs typeface="+mj-cs"/>
              </a:rPr>
              <a:t>هو إحدى الطرق التي يمكن أن تقدم بها النقابات العمالية الدعم المباشر للأطفال </a:t>
            </a:r>
            <a:r>
              <a:rPr lang="ar-JO" sz="2800" b="1" dirty="0" smtClean="0">
                <a:cs typeface="+mj-cs"/>
              </a:rPr>
              <a:t>العاملين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9416813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/>
              <a:t>سياسة الاتحاد </a:t>
            </a:r>
            <a:r>
              <a:rPr lang="ar-JO" b="1" dirty="0" smtClean="0"/>
              <a:t>النقابية</a:t>
            </a:r>
            <a:r>
              <a:rPr lang="ar-SA" b="1" dirty="0" smtClean="0"/>
              <a:t> </a:t>
            </a:r>
            <a:r>
              <a:rPr lang="ar-JO" b="1" dirty="0" smtClean="0"/>
              <a:t>وخطط </a:t>
            </a:r>
            <a:r>
              <a:rPr lang="ar-JO" b="1" dirty="0"/>
              <a:t>العمل</a:t>
            </a:r>
            <a:r>
              <a:rPr lang="ar-JO" dirty="0"/>
              <a:t/>
            </a:r>
            <a:br>
              <a:rPr lang="ar-JO" dirty="0"/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لماذا يجب على منظمات العمال تطوير </a:t>
            </a:r>
            <a:r>
              <a:rPr lang="ar-JO" sz="2800" b="1" dirty="0" smtClean="0">
                <a:cs typeface="+mj-cs"/>
              </a:rPr>
              <a:t>سياساتها</a:t>
            </a:r>
            <a:r>
              <a:rPr lang="ar-SA" sz="2800" b="1" dirty="0" smtClean="0">
                <a:cs typeface="+mj-cs"/>
              </a:rPr>
              <a:t> في </a:t>
            </a:r>
            <a:r>
              <a:rPr lang="ar-JO" sz="2800" b="1" dirty="0" smtClean="0">
                <a:cs typeface="+mj-cs"/>
              </a:rPr>
              <a:t>تشغيل الاطفال؟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توفر سياسة </a:t>
            </a:r>
            <a:r>
              <a:rPr lang="ar-JO" sz="2800" b="1" dirty="0">
                <a:cs typeface="+mj-cs"/>
              </a:rPr>
              <a:t>النقابة </a:t>
            </a:r>
            <a:r>
              <a:rPr lang="ar-JO" sz="2800" b="1" dirty="0" smtClean="0">
                <a:cs typeface="+mj-cs"/>
              </a:rPr>
              <a:t>للجمهور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بيان </a:t>
            </a:r>
            <a:r>
              <a:rPr lang="ar-JO" sz="2800" b="1" dirty="0">
                <a:cs typeface="+mj-cs"/>
              </a:rPr>
              <a:t>ما تلتزم بالعمل من أجله. ويوفر إطارا لتحديد الأهداف والأولويات </a:t>
            </a:r>
            <a:r>
              <a:rPr lang="ar-JO" sz="2800" b="1" dirty="0" smtClean="0">
                <a:cs typeface="+mj-cs"/>
              </a:rPr>
              <a:t>و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هو </a:t>
            </a:r>
            <a:r>
              <a:rPr lang="ar-JO" sz="2800" b="1" dirty="0">
                <a:cs typeface="+mj-cs"/>
              </a:rPr>
              <a:t>المعيار الذي يحدد أي نوع من </a:t>
            </a:r>
            <a:r>
              <a:rPr lang="ar-JO" sz="2800" b="1" dirty="0" smtClean="0">
                <a:cs typeface="+mj-cs"/>
              </a:rPr>
              <a:t>الأنشطة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ويتم </a:t>
            </a:r>
            <a:r>
              <a:rPr lang="ar-JO" sz="2800" b="1" dirty="0">
                <a:cs typeface="+mj-cs"/>
              </a:rPr>
              <a:t>اتخاذ إجراءات لتحقيق هذه الأهداف. ترتبط السياسة والعمل ارتباطا وثيقا جدا لأن السياسة يجب </a:t>
            </a:r>
            <a:r>
              <a:rPr lang="ar-JO" sz="2800" b="1" dirty="0" smtClean="0">
                <a:cs typeface="+mj-cs"/>
              </a:rPr>
              <a:t>أن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يتم </a:t>
            </a:r>
            <a:r>
              <a:rPr lang="ar-JO" sz="2800" b="1" dirty="0">
                <a:cs typeface="+mj-cs"/>
              </a:rPr>
              <a:t>تنفيذها من خلال مجموعة من الإجراءات لتكون فعالة. بعبارة </a:t>
            </a:r>
            <a:r>
              <a:rPr lang="ar-JO" sz="2800" b="1" dirty="0" smtClean="0">
                <a:cs typeface="+mj-cs"/>
              </a:rPr>
              <a:t>أخرى، </a:t>
            </a:r>
            <a:r>
              <a:rPr lang="ar-JO" sz="2800" b="1" dirty="0">
                <a:cs typeface="+mj-cs"/>
              </a:rPr>
              <a:t>يجب أن توجه السياسة الممارسات والأفعال اليومية </a:t>
            </a:r>
            <a:r>
              <a:rPr lang="ar-SA" sz="2800" b="1" dirty="0" smtClean="0">
                <a:cs typeface="+mj-cs"/>
              </a:rPr>
              <a:t>و أن لا تكون </a:t>
            </a:r>
            <a:r>
              <a:rPr lang="ar-JO" sz="2800" b="1" dirty="0" smtClean="0">
                <a:cs typeface="+mj-cs"/>
              </a:rPr>
              <a:t>مجرد </a:t>
            </a:r>
            <a:r>
              <a:rPr lang="ar-JO" sz="2800" b="1" dirty="0">
                <a:cs typeface="+mj-cs"/>
              </a:rPr>
              <a:t>ورقة </a:t>
            </a:r>
            <a:r>
              <a:rPr lang="ar-JO" sz="2800" b="1" dirty="0" smtClean="0">
                <a:cs typeface="+mj-cs"/>
              </a:rPr>
              <a:t>أخرى.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ولهذا </a:t>
            </a:r>
            <a:r>
              <a:rPr lang="ar-JO" sz="2800" b="1" dirty="0">
                <a:cs typeface="+mj-cs"/>
              </a:rPr>
              <a:t>السبب يجب التعامل مع السياسات وخطط العمل معًا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3847795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تطوير السياسة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74710" y="1905000"/>
            <a:ext cx="9129902" cy="4006222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ما الذي يمكن أن </a:t>
            </a:r>
            <a:r>
              <a:rPr lang="ar-JO" sz="2800" b="1" dirty="0" smtClean="0">
                <a:cs typeface="+mj-cs"/>
              </a:rPr>
              <a:t>يساعد </a:t>
            </a:r>
            <a:r>
              <a:rPr lang="ar-JO" sz="2800" b="1" dirty="0">
                <a:cs typeface="+mj-cs"/>
              </a:rPr>
              <a:t>بيان السياسة على القيام </a:t>
            </a:r>
            <a:r>
              <a:rPr lang="ar-JO" sz="2800" b="1" dirty="0" smtClean="0">
                <a:cs typeface="+mj-cs"/>
              </a:rPr>
              <a:t>به</a:t>
            </a:r>
            <a:r>
              <a:rPr lang="ar-SA" sz="2800" b="1" dirty="0" smtClean="0">
                <a:cs typeface="+mj-cs"/>
              </a:rPr>
              <a:t>ذا</a:t>
            </a:r>
            <a:r>
              <a:rPr lang="ar-JO" sz="2800" b="1" dirty="0" smtClean="0">
                <a:cs typeface="+mj-cs"/>
              </a:rPr>
              <a:t>؟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يبرر </a:t>
            </a:r>
            <a:r>
              <a:rPr lang="ar-JO" sz="2800" b="1" dirty="0">
                <a:cs typeface="+mj-cs"/>
              </a:rPr>
              <a:t>الإجراء المتخذ بشأن هذه </a:t>
            </a:r>
            <a:r>
              <a:rPr lang="ar-JO" sz="2800" b="1" dirty="0" smtClean="0">
                <a:cs typeface="+mj-cs"/>
              </a:rPr>
              <a:t>القضية</a:t>
            </a:r>
            <a:r>
              <a:rPr lang="ar-SA" sz="2800" b="1" dirty="0" smtClean="0">
                <a:cs typeface="+mj-cs"/>
              </a:rPr>
              <a:t>,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إذا تم وضع عمالة الأطفال </a:t>
            </a:r>
            <a:r>
              <a:rPr lang="ar-JO" sz="2800" b="1" dirty="0" smtClean="0">
                <a:cs typeface="+mj-cs"/>
              </a:rPr>
              <a:t>على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جدول </a:t>
            </a:r>
            <a:r>
              <a:rPr lang="ar-JO" sz="2800" b="1" dirty="0">
                <a:cs typeface="+mj-cs"/>
              </a:rPr>
              <a:t>أعمال اجتماع أو يصبح موضوع ورشة </a:t>
            </a:r>
            <a:r>
              <a:rPr lang="ar-JO" sz="2800" b="1" dirty="0" smtClean="0">
                <a:cs typeface="+mj-cs"/>
              </a:rPr>
              <a:t>العمل، </a:t>
            </a:r>
            <a:r>
              <a:rPr lang="ar-SA" sz="2800" b="1" dirty="0" smtClean="0">
                <a:cs typeface="+mj-cs"/>
              </a:rPr>
              <a:t>و </a:t>
            </a:r>
            <a:r>
              <a:rPr lang="ar-JO" sz="2800" b="1" dirty="0" smtClean="0">
                <a:cs typeface="+mj-cs"/>
              </a:rPr>
              <a:t>ذلك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يمكن </a:t>
            </a:r>
            <a:r>
              <a:rPr lang="ar-JO" sz="2800" b="1" dirty="0">
                <a:cs typeface="+mj-cs"/>
              </a:rPr>
              <a:t>الدفاع عنها من خلال بيان السياسة الخاص بك. </a:t>
            </a:r>
            <a:r>
              <a:rPr lang="ar-JO" sz="2800" b="1" dirty="0" smtClean="0">
                <a:cs typeface="+mj-cs"/>
              </a:rPr>
              <a:t>وبالتالي، </a:t>
            </a:r>
            <a:r>
              <a:rPr lang="ar-JO" sz="2800" b="1" dirty="0">
                <a:cs typeface="+mj-cs"/>
              </a:rPr>
              <a:t>فإن السياسة هي الخطوة الأولى للعمل. النقابات العمالية بحاجة إلى </a:t>
            </a:r>
            <a:r>
              <a:rPr lang="ar-JO" sz="2800" b="1" dirty="0" smtClean="0">
                <a:cs typeface="+mj-cs"/>
              </a:rPr>
              <a:t>إنشاء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السياسات </a:t>
            </a:r>
            <a:r>
              <a:rPr lang="ar-JO" sz="2800" b="1" dirty="0">
                <a:cs typeface="+mj-cs"/>
              </a:rPr>
              <a:t>المتعلقة بمسألة عمل الأطفال قبل أن يتمكنوا من تنفيذ مجموعة متناسقة من الإجراءات. قبل أن تتمكن النقابات من </a:t>
            </a:r>
            <a:r>
              <a:rPr lang="ar-JO" sz="2800" b="1" dirty="0" smtClean="0">
                <a:cs typeface="+mj-cs"/>
              </a:rPr>
              <a:t>تطوير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السياسة، </a:t>
            </a:r>
            <a:r>
              <a:rPr lang="ar-JO" sz="2800" b="1" dirty="0">
                <a:cs typeface="+mj-cs"/>
              </a:rPr>
              <a:t>يجب أن نفكر </a:t>
            </a:r>
            <a:r>
              <a:rPr lang="ar-JO" sz="2800" b="1" dirty="0" smtClean="0">
                <a:cs typeface="+mj-cs"/>
              </a:rPr>
              <a:t>في</a:t>
            </a:r>
            <a:r>
              <a:rPr lang="ar-SA" sz="2800" b="1" dirty="0" smtClean="0">
                <a:cs typeface="+mj-cs"/>
              </a:rPr>
              <a:t>: </a:t>
            </a: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مدى </a:t>
            </a:r>
            <a:r>
              <a:rPr lang="ar-JO" sz="2800" b="1" dirty="0">
                <a:cs typeface="+mj-cs"/>
              </a:rPr>
              <a:t>أهمية مقارنة مشكلة عمالة الأطفال </a:t>
            </a:r>
            <a:r>
              <a:rPr lang="ar-JO" sz="2800" b="1" dirty="0" smtClean="0">
                <a:cs typeface="+mj-cs"/>
              </a:rPr>
              <a:t>بـأنشطة </a:t>
            </a:r>
            <a:r>
              <a:rPr lang="ar-JO" sz="2800" b="1" dirty="0">
                <a:cs typeface="+mj-cs"/>
              </a:rPr>
              <a:t>الاتحاد </a:t>
            </a:r>
            <a:r>
              <a:rPr lang="ar-JO" sz="2800" b="1" dirty="0" smtClean="0">
                <a:cs typeface="+mj-cs"/>
              </a:rPr>
              <a:t>الأخرى؛ </a:t>
            </a:r>
            <a:r>
              <a:rPr lang="ar-JO" sz="2800" b="1" dirty="0">
                <a:cs typeface="+mj-cs"/>
              </a:rPr>
              <a:t>العناوين الرئيسية التي يجب تضمينها في </a:t>
            </a:r>
            <a:r>
              <a:rPr lang="ar-JO" sz="2800" b="1" dirty="0" smtClean="0">
                <a:cs typeface="+mj-cs"/>
              </a:rPr>
              <a:t>السياسة؛ نوع الحملة التي ستطلقها النقابة</a:t>
            </a:r>
            <a:r>
              <a:rPr lang="ar-SA" sz="2800" b="1" dirty="0" smtClean="0">
                <a:cs typeface="+mj-cs"/>
              </a:rPr>
              <a:t> ل</a:t>
            </a:r>
            <a:r>
              <a:rPr lang="ar-JO" sz="2800" b="1" dirty="0" smtClean="0">
                <a:cs typeface="+mj-cs"/>
              </a:rPr>
              <a:t>تشغيل الاطفال؛</a:t>
            </a:r>
            <a:r>
              <a:rPr lang="ar-SA" sz="2800" b="1" dirty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مجالات </a:t>
            </a:r>
            <a:r>
              <a:rPr lang="ar-JO" sz="2800" b="1" dirty="0">
                <a:cs typeface="+mj-cs"/>
              </a:rPr>
              <a:t>الأنشطة النقابية التي تشمل أنشطة عمالة الأطفال.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711965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SA" sz="2800" b="1" dirty="0" smtClean="0">
                <a:cs typeface="+mj-cs"/>
              </a:rPr>
              <a:t>ف</a:t>
            </a:r>
            <a:r>
              <a:rPr lang="ar-JO" sz="2800" b="1" dirty="0" smtClean="0">
                <a:cs typeface="+mj-cs"/>
              </a:rPr>
              <a:t>ي </a:t>
            </a:r>
            <a:r>
              <a:rPr lang="ar-JO" sz="2800" b="1" dirty="0">
                <a:cs typeface="+mj-cs"/>
              </a:rPr>
              <a:t>كثير من الأحيان ، يتم تطوير </a:t>
            </a:r>
            <a:r>
              <a:rPr lang="ar-SA" sz="2800" b="1" dirty="0" smtClean="0">
                <a:cs typeface="+mj-cs"/>
              </a:rPr>
              <a:t>ال</a:t>
            </a:r>
            <a:r>
              <a:rPr lang="ar-JO" sz="2800" b="1" dirty="0" smtClean="0">
                <a:cs typeface="+mj-cs"/>
              </a:rPr>
              <a:t>سياسة </a:t>
            </a:r>
            <a:r>
              <a:rPr lang="ar-JO" sz="2800" b="1" dirty="0">
                <a:cs typeface="+mj-cs"/>
              </a:rPr>
              <a:t>على المستوى الوطني </a:t>
            </a:r>
            <a:r>
              <a:rPr lang="ar-JO" sz="2800" b="1" dirty="0" smtClean="0">
                <a:cs typeface="+mj-cs"/>
              </a:rPr>
              <a:t>للمنظمة، </a:t>
            </a:r>
            <a:r>
              <a:rPr lang="ar-JO" sz="2800" b="1" dirty="0">
                <a:cs typeface="+mj-cs"/>
              </a:rPr>
              <a:t>وتبقى هناك. من أجل الحصول على التزام وتعبئة </a:t>
            </a:r>
            <a:r>
              <a:rPr lang="ar-JO" sz="2800" b="1" dirty="0" smtClean="0">
                <a:cs typeface="+mj-cs"/>
              </a:rPr>
              <a:t>العضوية، فإن</a:t>
            </a:r>
            <a:r>
              <a:rPr lang="ar-SA" sz="2800" b="1" dirty="0" smtClean="0">
                <a:cs typeface="+mj-cs"/>
              </a:rPr>
              <a:t> على </a:t>
            </a:r>
            <a:r>
              <a:rPr lang="ar-JO" sz="2800" b="1" dirty="0" smtClean="0">
                <a:cs typeface="+mj-cs"/>
              </a:rPr>
              <a:t>السياسة نقلها </a:t>
            </a:r>
            <a:r>
              <a:rPr lang="ar-JO" sz="2800" b="1" dirty="0">
                <a:cs typeface="+mj-cs"/>
              </a:rPr>
              <a:t>إلى العضوية الأوسع في </a:t>
            </a:r>
            <a:r>
              <a:rPr lang="ar-JO" sz="2800" b="1" dirty="0" smtClean="0">
                <a:cs typeface="+mj-cs"/>
              </a:rPr>
              <a:t>العملية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من </a:t>
            </a:r>
            <a:r>
              <a:rPr lang="ar-JO" sz="2800" b="1" dirty="0">
                <a:cs typeface="+mj-cs"/>
              </a:rPr>
              <a:t>تبادل المعلومات. بمجرد تطوير </a:t>
            </a:r>
            <a:r>
              <a:rPr lang="ar-JO" sz="2800" b="1" dirty="0" smtClean="0">
                <a:cs typeface="+mj-cs"/>
              </a:rPr>
              <a:t>السياسة، </a:t>
            </a:r>
            <a:r>
              <a:rPr lang="ar-SA" sz="2800" b="1" dirty="0" smtClean="0">
                <a:cs typeface="+mj-cs"/>
              </a:rPr>
              <a:t>يصبح </a:t>
            </a:r>
            <a:r>
              <a:rPr lang="ar-JO" sz="2800" b="1" dirty="0" smtClean="0">
                <a:cs typeface="+mj-cs"/>
              </a:rPr>
              <a:t>من </a:t>
            </a:r>
            <a:r>
              <a:rPr lang="ar-JO" sz="2800" b="1" dirty="0">
                <a:cs typeface="+mj-cs"/>
              </a:rPr>
              <a:t>المهم أن يتم إبلاغها على الفور إلى </a:t>
            </a:r>
            <a:r>
              <a:rPr lang="ar-JO" sz="2800" b="1" dirty="0" smtClean="0">
                <a:cs typeface="+mj-cs"/>
              </a:rPr>
              <a:t>العضوية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535920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تطوير</a:t>
            </a:r>
            <a:r>
              <a:rPr lang="ar-SA" b="1" dirty="0" smtClean="0"/>
              <a:t> خطط</a:t>
            </a:r>
            <a:r>
              <a:rPr lang="ar-JO" b="1" dirty="0" smtClean="0"/>
              <a:t> العمل</a:t>
            </a:r>
            <a:endParaRPr lang="ru-RU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مع وجود سياسة في متناول </a:t>
            </a:r>
            <a:r>
              <a:rPr lang="ar-JO" sz="2800" b="1" dirty="0" smtClean="0">
                <a:cs typeface="+mj-cs"/>
              </a:rPr>
              <a:t>اليد، </a:t>
            </a:r>
            <a:r>
              <a:rPr lang="ar-SA" sz="2800" b="1" dirty="0" smtClean="0">
                <a:cs typeface="+mj-cs"/>
              </a:rPr>
              <a:t>نح</a:t>
            </a:r>
            <a:r>
              <a:rPr lang="ar-JO" sz="2800" b="1" dirty="0" smtClean="0">
                <a:cs typeface="+mj-cs"/>
              </a:rPr>
              <a:t>تاج </a:t>
            </a:r>
            <a:r>
              <a:rPr lang="ar-JO" sz="2800" b="1" dirty="0">
                <a:cs typeface="+mj-cs"/>
              </a:rPr>
              <a:t>الآن إلى وضع خطة عمل مصممة لتنفيذ السياسة وتحقيق </a:t>
            </a:r>
            <a:r>
              <a:rPr lang="ar-JO" sz="2800" b="1" dirty="0" smtClean="0">
                <a:cs typeface="+mj-cs"/>
              </a:rPr>
              <a:t>أهدافها.</a:t>
            </a:r>
            <a:endParaRPr lang="ar-SA" sz="2800" b="1" dirty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لماذا </a:t>
            </a:r>
            <a:r>
              <a:rPr lang="ar-JO" sz="2800" b="1" dirty="0">
                <a:cs typeface="+mj-cs"/>
              </a:rPr>
              <a:t>نحتاج إلى خطة </a:t>
            </a:r>
            <a:r>
              <a:rPr lang="ar-JO" sz="2800" b="1" dirty="0" smtClean="0">
                <a:cs typeface="+mj-cs"/>
              </a:rPr>
              <a:t>عمل؟</a:t>
            </a:r>
            <a:endParaRPr lang="ar-SA" sz="2800" b="1" dirty="0" smtClean="0">
              <a:cs typeface="+mj-cs"/>
            </a:endParaRPr>
          </a:p>
          <a:p>
            <a:pPr marL="0" indent="0" algn="r" rtl="1">
              <a:buNone/>
            </a:pPr>
            <a:r>
              <a:rPr lang="ar-JO" sz="2800" b="1" dirty="0" smtClean="0">
                <a:cs typeface="+mj-cs"/>
              </a:rPr>
              <a:t>عمالة </a:t>
            </a:r>
            <a:r>
              <a:rPr lang="ar-JO" sz="2800" b="1" dirty="0">
                <a:cs typeface="+mj-cs"/>
              </a:rPr>
              <a:t>الأطفال هي مشكلة عميقة الجذور والعديد من أصحاب العمل يستفيدون </a:t>
            </a:r>
            <a:r>
              <a:rPr lang="ar-JO" sz="2800" b="1" dirty="0" smtClean="0">
                <a:cs typeface="+mj-cs"/>
              </a:rPr>
              <a:t>منها، و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العديد </a:t>
            </a:r>
            <a:r>
              <a:rPr lang="ar-JO" sz="2800" b="1" dirty="0">
                <a:cs typeface="+mj-cs"/>
              </a:rPr>
              <a:t>من الحكومات لم تقم بالالتزام </a:t>
            </a:r>
            <a:r>
              <a:rPr lang="ar-JO" sz="2800" b="1" dirty="0" smtClean="0">
                <a:cs typeface="+mj-cs"/>
              </a:rPr>
              <a:t>السياسي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لمكافحة </a:t>
            </a:r>
            <a:r>
              <a:rPr lang="ar-JO" sz="2800" b="1" dirty="0">
                <a:cs typeface="+mj-cs"/>
              </a:rPr>
              <a:t>عمل الأطفال. لذا فإن الكفاح سيستغرق </a:t>
            </a:r>
            <a:r>
              <a:rPr lang="ar-JO" sz="2800" b="1" dirty="0" smtClean="0">
                <a:cs typeface="+mj-cs"/>
              </a:rPr>
              <a:t>الكثير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سنوات</a:t>
            </a:r>
            <a:r>
              <a:rPr lang="ar-JO" sz="2800" b="1" dirty="0">
                <a:cs typeface="+mj-cs"/>
              </a:rPr>
              <a:t>. </a:t>
            </a:r>
            <a:r>
              <a:rPr lang="ar-JO" sz="2800" b="1" dirty="0" smtClean="0">
                <a:cs typeface="+mj-cs"/>
              </a:rPr>
              <a:t>لذلك،</a:t>
            </a:r>
            <a:r>
              <a:rPr lang="ar-SA" sz="2800" b="1" dirty="0" smtClean="0">
                <a:cs typeface="+mj-cs"/>
              </a:rPr>
              <a:t> يجب وضع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خطة طويلة الأجل بدلا من سلسلة من </a:t>
            </a:r>
            <a:r>
              <a:rPr lang="ar-JO" sz="2800" b="1" dirty="0" smtClean="0">
                <a:cs typeface="+mj-cs"/>
              </a:rPr>
              <a:t>الإعلانات</a:t>
            </a:r>
            <a:r>
              <a:rPr lang="ar-SA" sz="2800" b="1" dirty="0" smtClean="0">
                <a:cs typeface="+mj-cs"/>
              </a:rPr>
              <a:t>, حيث انه </a:t>
            </a:r>
            <a:r>
              <a:rPr lang="ar-JO" sz="2800" b="1" dirty="0" smtClean="0">
                <a:cs typeface="+mj-cs"/>
              </a:rPr>
              <a:t>مطلوب </a:t>
            </a:r>
            <a:r>
              <a:rPr lang="ar-JO" sz="2800" b="1" dirty="0">
                <a:cs typeface="+mj-cs"/>
              </a:rPr>
              <a:t>أحداث مهمة لمكافحة عمل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.</a:t>
            </a:r>
            <a:endParaRPr lang="ar-JO" sz="2800" b="1" dirty="0">
              <a:cs typeface="+mj-cs"/>
            </a:endParaRP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520798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612" y="1491175"/>
            <a:ext cx="9507000" cy="4420047"/>
          </a:xfrm>
        </p:spPr>
        <p:txBody>
          <a:bodyPr>
            <a:normAutofit fontScale="92500" lnSpcReduction="10000"/>
          </a:bodyPr>
          <a:lstStyle/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تعزز منظمة العمل الدولية أهدافها من خلال وضع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المعايير، الدعوة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والتعاون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التقني.</a:t>
            </a: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في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عام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1992،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أنشأت منظمة العمل الدولية برنامجًا مخصصًا لمكافحة عمل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الأطفال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يسمى هذا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البرنامج, البرنامج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الدولي للقضاء على عمل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الأطفال (ايبك).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يعمل هذا البرنامج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مع الحكومات وأصحاب العمل والنقابات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لتطوير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سياسات وبرامج وطنية للقضاء على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عمل الاطفال.</a:t>
            </a: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يسهل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IPEC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الحوار بين هؤلاء الشركاء الثلاثة من أجل تحقيق الأهداف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الوطنية.</a:t>
            </a: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اليوم</a:t>
            </a:r>
            <a:r>
              <a:rPr lang="ru-RU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IPEC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هو برنامج</a:t>
            </a:r>
            <a:r>
              <a:rPr lang="ru-RU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ru-RU" sz="2800" b="1" dirty="0" err="1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InFocus</a:t>
            </a:r>
            <a:r>
              <a:rPr lang="ru-RU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في منظمة العمل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الدولية، حيث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يغطي جميع الطرق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الثلاث: وضع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المعايير والدعوة والتعاون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التقني.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0" indent="0" algn="r" rtl="1">
              <a:buNone/>
            </a:pPr>
            <a:endParaRPr lang="ru-RU" b="1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85795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6221" y="1231867"/>
            <a:ext cx="9498391" cy="4844955"/>
          </a:xfrm>
        </p:spPr>
        <p:txBody>
          <a:bodyPr>
            <a:normAutofit fontScale="92500" lnSpcReduction="20000"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خطط عمل الأطفال: قائمة </a:t>
            </a:r>
            <a:r>
              <a:rPr lang="ar-JO" sz="2800" b="1" dirty="0" smtClean="0">
                <a:cs typeface="+mj-cs"/>
              </a:rPr>
              <a:t>مرجعية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في </a:t>
            </a:r>
            <a:r>
              <a:rPr lang="ar-JO" sz="2800" b="1" dirty="0">
                <a:cs typeface="+mj-cs"/>
              </a:rPr>
              <a:t>وضع الخطط ، قد تكون قائمة التحقق هذه مفيدة:</a:t>
            </a:r>
          </a:p>
          <a:p>
            <a:pPr algn="r" rtl="1"/>
            <a:r>
              <a:rPr lang="ar-JO" sz="2800" b="1" dirty="0">
                <a:cs typeface="+mj-cs"/>
              </a:rPr>
              <a:t>  ما هي الإجراءات المطلوبة لتنفيذ الخطة؟</a:t>
            </a:r>
          </a:p>
          <a:p>
            <a:pPr algn="r" rtl="1"/>
            <a:r>
              <a:rPr lang="ar-JO" sz="2800" b="1" dirty="0">
                <a:cs typeface="+mj-cs"/>
              </a:rPr>
              <a:t>  من سيستفيد من الخطة؟</a:t>
            </a:r>
          </a:p>
          <a:p>
            <a:pPr algn="r" rtl="1"/>
            <a:r>
              <a:rPr lang="ar-JO" sz="2800" b="1" dirty="0">
                <a:cs typeface="+mj-cs"/>
              </a:rPr>
              <a:t>  ما هي الموارد اللازمة لتنفيذ الخطة؟</a:t>
            </a:r>
          </a:p>
          <a:p>
            <a:pPr algn="r" rtl="1"/>
            <a:r>
              <a:rPr lang="ar-JO" sz="2800" b="1" dirty="0">
                <a:cs typeface="+mj-cs"/>
              </a:rPr>
              <a:t>ما المواد والمالية المطلوبة؟</a:t>
            </a:r>
          </a:p>
          <a:p>
            <a:pPr algn="r" rtl="1"/>
            <a:r>
              <a:rPr lang="ar-JO" sz="2800" b="1" dirty="0">
                <a:cs typeface="+mj-cs"/>
              </a:rPr>
              <a:t>  من سيكون ضمن نقابتك مسؤول عن تنفيذ الخطة؟</a:t>
            </a:r>
          </a:p>
          <a:p>
            <a:pPr algn="r" rtl="1"/>
            <a:r>
              <a:rPr lang="ar-JO" sz="2800" b="1" dirty="0">
                <a:cs typeface="+mj-cs"/>
              </a:rPr>
              <a:t>  من سيقوم بتنفيذ الخطة بالفعل؟ هذا يمكن أن يكون </a:t>
            </a:r>
            <a:r>
              <a:rPr lang="ar-JO" sz="2800" b="1" dirty="0" smtClean="0">
                <a:cs typeface="+mj-cs"/>
              </a:rPr>
              <a:t>الشخص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مختلف </a:t>
            </a:r>
            <a:r>
              <a:rPr lang="ar-JO" sz="2800" b="1" dirty="0">
                <a:cs typeface="+mj-cs"/>
              </a:rPr>
              <a:t>عن الشخص المسؤول.</a:t>
            </a:r>
          </a:p>
          <a:p>
            <a:pPr algn="r" rtl="1"/>
            <a:r>
              <a:rPr lang="ar-JO" sz="2800" b="1" dirty="0">
                <a:cs typeface="+mj-cs"/>
              </a:rPr>
              <a:t>  هل هناك إطار زمني واضح </a:t>
            </a:r>
            <a:r>
              <a:rPr lang="ar-JO" sz="2800" b="1" dirty="0" smtClean="0">
                <a:cs typeface="+mj-cs"/>
              </a:rPr>
              <a:t>لتنفيذ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خطة</a:t>
            </a:r>
            <a:r>
              <a:rPr lang="ar-JO" sz="2800" b="1" dirty="0">
                <a:cs typeface="+mj-cs"/>
              </a:rPr>
              <a:t>؟</a:t>
            </a:r>
          </a:p>
          <a:p>
            <a:pPr algn="r" rtl="1"/>
            <a:r>
              <a:rPr lang="ar-JO" sz="2800" b="1" dirty="0">
                <a:cs typeface="+mj-cs"/>
              </a:rPr>
              <a:t>  هل تتناسب خطتك مع أنشطة الاتحاد الأخرى؟</a:t>
            </a:r>
          </a:p>
          <a:p>
            <a:pPr algn="r" rtl="1"/>
            <a:r>
              <a:rPr lang="ar-JO" sz="2800" b="1" dirty="0">
                <a:cs typeface="+mj-cs"/>
              </a:rPr>
              <a:t>  هل </a:t>
            </a:r>
            <a:r>
              <a:rPr lang="ar-JO" sz="2800" b="1" dirty="0" smtClean="0">
                <a:cs typeface="+mj-cs"/>
              </a:rPr>
              <a:t>الخطة، </a:t>
            </a:r>
            <a:r>
              <a:rPr lang="ar-JO" sz="2800" b="1" dirty="0">
                <a:cs typeface="+mj-cs"/>
              </a:rPr>
              <a:t>أو </a:t>
            </a:r>
            <a:r>
              <a:rPr lang="ar-JO" sz="2800" b="1" dirty="0" smtClean="0">
                <a:cs typeface="+mj-cs"/>
              </a:rPr>
              <a:t>الإجراء، </a:t>
            </a:r>
            <a:r>
              <a:rPr lang="ar-JO" sz="2800" b="1" dirty="0">
                <a:cs typeface="+mj-cs"/>
              </a:rPr>
              <a:t>على المستوى الصحيح لتكون </a:t>
            </a:r>
            <a:r>
              <a:rPr lang="ar-JO" sz="2800" b="1" dirty="0" smtClean="0">
                <a:cs typeface="+mj-cs"/>
              </a:rPr>
              <a:t>ناجحة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ولإحداث </a:t>
            </a:r>
            <a:r>
              <a:rPr lang="ar-JO" sz="2800" b="1" dirty="0">
                <a:cs typeface="+mj-cs"/>
              </a:rPr>
              <a:t>تأثير؟ على سبيل </a:t>
            </a:r>
            <a:r>
              <a:rPr lang="ar-JO" sz="2800" b="1" dirty="0" smtClean="0">
                <a:cs typeface="+mj-cs"/>
              </a:rPr>
              <a:t>المثال، </a:t>
            </a:r>
            <a:r>
              <a:rPr lang="ar-JO" sz="2800" b="1" dirty="0">
                <a:cs typeface="+mj-cs"/>
              </a:rPr>
              <a:t>قد تكون الخطة التي تنطوي على إجراء على المستوى المحلي </a:t>
            </a:r>
            <a:r>
              <a:rPr lang="ar-JO" sz="2800" b="1" dirty="0" smtClean="0">
                <a:cs typeface="+mj-cs"/>
              </a:rPr>
              <a:t>ناجحة، </a:t>
            </a:r>
            <a:r>
              <a:rPr lang="ar-JO" sz="2800" b="1" dirty="0">
                <a:cs typeface="+mj-cs"/>
              </a:rPr>
              <a:t>ولكنها </a:t>
            </a:r>
            <a:r>
              <a:rPr lang="ar-JO" sz="2800" b="1" dirty="0" smtClean="0">
                <a:cs typeface="+mj-cs"/>
              </a:rPr>
              <a:t>ست</a:t>
            </a:r>
            <a:r>
              <a:rPr lang="ar-SA" sz="2800" b="1" dirty="0" smtClean="0">
                <a:cs typeface="+mj-cs"/>
              </a:rPr>
              <a:t>ؤثر</a:t>
            </a:r>
            <a:r>
              <a:rPr lang="ar-JO" sz="2800" b="1" dirty="0" smtClean="0">
                <a:cs typeface="+mj-cs"/>
              </a:rPr>
              <a:t> </a:t>
            </a:r>
            <a:r>
              <a:rPr lang="ar-JO" sz="2800" b="1" dirty="0">
                <a:cs typeface="+mj-cs"/>
              </a:rPr>
              <a:t>خارج المنطقة؟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223502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1755" y="1473958"/>
            <a:ext cx="9402857" cy="4995080"/>
          </a:xfrm>
        </p:spPr>
        <p:txBody>
          <a:bodyPr>
            <a:normAutofit lnSpcReduction="10000"/>
          </a:bodyPr>
          <a:lstStyle/>
          <a:p>
            <a:pPr marL="0" indent="0" algn="r" rtl="1">
              <a:buNone/>
            </a:pPr>
            <a:r>
              <a:rPr lang="ar-JO" sz="2800" b="1" dirty="0">
                <a:cs typeface="+mj-cs"/>
              </a:rPr>
              <a:t>ما الإجراء الآخر المطلوب قبل تنفيذ الإجراء أو النشاط؟ (على سبيل </a:t>
            </a:r>
            <a:r>
              <a:rPr lang="ar-JO" sz="2800" b="1" dirty="0" smtClean="0">
                <a:cs typeface="+mj-cs"/>
              </a:rPr>
              <a:t>المثال، </a:t>
            </a:r>
            <a:r>
              <a:rPr lang="ar-JO" sz="2800" b="1" dirty="0">
                <a:cs typeface="+mj-cs"/>
              </a:rPr>
              <a:t>جمع </a:t>
            </a:r>
            <a:r>
              <a:rPr lang="ar-JO" sz="2800" b="1" dirty="0" smtClean="0">
                <a:cs typeface="+mj-cs"/>
              </a:rPr>
              <a:t>المعلومات، تشك</a:t>
            </a:r>
            <a:r>
              <a:rPr lang="ar-SA" sz="2800" b="1" dirty="0" smtClean="0">
                <a:cs typeface="+mj-cs"/>
              </a:rPr>
              <a:t>ي</a:t>
            </a:r>
            <a:r>
              <a:rPr lang="ar-JO" sz="2800" b="1" dirty="0" smtClean="0">
                <a:cs typeface="+mj-cs"/>
              </a:rPr>
              <a:t>ل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تحالف </a:t>
            </a:r>
            <a:r>
              <a:rPr lang="ar-JO" sz="2800" b="1" dirty="0">
                <a:cs typeface="+mj-cs"/>
              </a:rPr>
              <a:t>أو </a:t>
            </a:r>
            <a:r>
              <a:rPr lang="ar-JO" sz="2800" b="1" dirty="0" smtClean="0">
                <a:cs typeface="+mj-cs"/>
              </a:rPr>
              <a:t>لجنة، </a:t>
            </a:r>
            <a:r>
              <a:rPr lang="ar-JO" sz="2800" b="1" dirty="0">
                <a:cs typeface="+mj-cs"/>
              </a:rPr>
              <a:t>تعيين نقطة محورية لعمالة </a:t>
            </a:r>
            <a:r>
              <a:rPr lang="ar-JO" sz="2800" b="1" dirty="0" smtClean="0">
                <a:cs typeface="+mj-cs"/>
              </a:rPr>
              <a:t>الأطفال، </a:t>
            </a:r>
            <a:r>
              <a:rPr lang="ar-JO" sz="2800" b="1" dirty="0">
                <a:cs typeface="+mj-cs"/>
              </a:rPr>
              <a:t>إلخ</a:t>
            </a:r>
            <a:r>
              <a:rPr lang="ar-JO" sz="2800" b="1" dirty="0" smtClean="0">
                <a:cs typeface="+mj-cs"/>
              </a:rPr>
              <a:t>.)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إذا </a:t>
            </a:r>
            <a:r>
              <a:rPr lang="ar-JO" sz="2800" b="1" dirty="0">
                <a:cs typeface="+mj-cs"/>
              </a:rPr>
              <a:t>كان بإمكانك الإجابة عن كل هذه الأسئلة لكل إجراء / </a:t>
            </a:r>
            <a:r>
              <a:rPr lang="ar-JO" sz="2800" b="1" dirty="0" smtClean="0">
                <a:cs typeface="+mj-cs"/>
              </a:rPr>
              <a:t>نشاط </a:t>
            </a:r>
            <a:r>
              <a:rPr lang="ar-JO" sz="2800" b="1" dirty="0">
                <a:cs typeface="+mj-cs"/>
              </a:rPr>
              <a:t>ينوي الاتحاد القيام </a:t>
            </a:r>
            <a:r>
              <a:rPr lang="ar-JO" sz="2800" b="1" dirty="0" smtClean="0">
                <a:cs typeface="+mj-cs"/>
              </a:rPr>
              <a:t>بها، </a:t>
            </a:r>
            <a:r>
              <a:rPr lang="ar-JO" sz="2800" b="1" dirty="0">
                <a:cs typeface="+mj-cs"/>
              </a:rPr>
              <a:t>فيجب أن تكون قادرًا </a:t>
            </a:r>
            <a:r>
              <a:rPr lang="ar-JO" sz="2800" b="1" dirty="0" smtClean="0">
                <a:cs typeface="+mj-cs"/>
              </a:rPr>
              <a:t>على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هيكلة </a:t>
            </a:r>
            <a:r>
              <a:rPr lang="ar-JO" sz="2800" b="1" dirty="0">
                <a:cs typeface="+mj-cs"/>
              </a:rPr>
              <a:t>خطة عمل واقعية </a:t>
            </a:r>
            <a:r>
              <a:rPr lang="ar-JO" sz="2800" b="1" dirty="0" smtClean="0">
                <a:cs typeface="+mj-cs"/>
              </a:rPr>
              <a:t>ومستدامة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على </a:t>
            </a:r>
            <a:r>
              <a:rPr lang="ar-JO" sz="2800" b="1" dirty="0">
                <a:cs typeface="+mj-cs"/>
              </a:rPr>
              <a:t>المدى </a:t>
            </a:r>
            <a:r>
              <a:rPr lang="ar-JO" sz="2800" b="1" dirty="0" smtClean="0">
                <a:cs typeface="+mj-cs"/>
              </a:rPr>
              <a:t>الطويل.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التنفيذ </a:t>
            </a:r>
            <a:r>
              <a:rPr lang="ar-SA" sz="2800" b="1" dirty="0" smtClean="0">
                <a:cs typeface="+mj-cs"/>
              </a:rPr>
              <a:t>ي</a:t>
            </a:r>
            <a:r>
              <a:rPr lang="ar-JO" sz="2800" b="1" dirty="0" smtClean="0">
                <a:cs typeface="+mj-cs"/>
              </a:rPr>
              <a:t>ضمن </a:t>
            </a:r>
            <a:r>
              <a:rPr lang="ar-JO" sz="2800" b="1" dirty="0">
                <a:cs typeface="+mj-cs"/>
              </a:rPr>
              <a:t>أن يكون لدى الاتحاد وثيقة تنص </a:t>
            </a:r>
            <a:r>
              <a:rPr lang="ar-JO" sz="2800" b="1" dirty="0" smtClean="0">
                <a:cs typeface="+mj-cs"/>
              </a:rPr>
              <a:t>على </a:t>
            </a:r>
            <a:r>
              <a:rPr lang="ar-JO" sz="2800" b="1" dirty="0">
                <a:cs typeface="+mj-cs"/>
              </a:rPr>
              <a:t>ما </a:t>
            </a:r>
            <a:r>
              <a:rPr lang="ar-SA" sz="2800" b="1" dirty="0" smtClean="0">
                <a:cs typeface="+mj-cs"/>
              </a:rPr>
              <a:t>ي</a:t>
            </a:r>
            <a:r>
              <a:rPr lang="ar-JO" sz="2800" b="1" dirty="0" smtClean="0">
                <a:cs typeface="+mj-cs"/>
              </a:rPr>
              <a:t>عتزم </a:t>
            </a:r>
            <a:r>
              <a:rPr lang="ar-JO" sz="2800" b="1" dirty="0">
                <a:cs typeface="+mj-cs"/>
              </a:rPr>
              <a:t>الاتحاد القيام </a:t>
            </a:r>
            <a:r>
              <a:rPr lang="ar-JO" sz="2800" b="1" dirty="0" smtClean="0">
                <a:cs typeface="+mj-cs"/>
              </a:rPr>
              <a:t>به، </a:t>
            </a:r>
            <a:r>
              <a:rPr lang="ar-JO" sz="2800" b="1" dirty="0">
                <a:cs typeface="+mj-cs"/>
              </a:rPr>
              <a:t>وعندما </a:t>
            </a:r>
            <a:r>
              <a:rPr lang="ar-SA" sz="2800" b="1" dirty="0" smtClean="0">
                <a:cs typeface="+mj-cs"/>
              </a:rPr>
              <a:t>ي</a:t>
            </a:r>
            <a:r>
              <a:rPr lang="ar-JO" sz="2800" b="1" dirty="0" smtClean="0">
                <a:cs typeface="+mj-cs"/>
              </a:rPr>
              <a:t>عتزم </a:t>
            </a:r>
            <a:r>
              <a:rPr lang="ar-JO" sz="2800" b="1" dirty="0">
                <a:cs typeface="+mj-cs"/>
              </a:rPr>
              <a:t>الاتحاد لتنفيذ هذه الأنشطة. بالإضافة إلى </a:t>
            </a:r>
            <a:r>
              <a:rPr lang="ar-JO" sz="2800" b="1" dirty="0" smtClean="0">
                <a:cs typeface="+mj-cs"/>
              </a:rPr>
              <a:t>ذلك، </a:t>
            </a:r>
            <a:r>
              <a:rPr lang="ar-JO" sz="2800" b="1" dirty="0">
                <a:cs typeface="+mj-cs"/>
              </a:rPr>
              <a:t>هذه </a:t>
            </a:r>
            <a:r>
              <a:rPr lang="ar-JO" sz="2800" b="1" dirty="0" smtClean="0">
                <a:cs typeface="+mj-cs"/>
              </a:rPr>
              <a:t>الخطة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يجب </a:t>
            </a:r>
            <a:r>
              <a:rPr lang="ar-JO" sz="2800" b="1" dirty="0">
                <a:cs typeface="+mj-cs"/>
              </a:rPr>
              <a:t>أن يتم مراجعتها ويجب تعديل الاستراتيجيات وفقًا للخبرة المكتسبة أثناء </a:t>
            </a:r>
            <a:r>
              <a:rPr lang="ar-JO" sz="2800" b="1" dirty="0" smtClean="0">
                <a:cs typeface="+mj-cs"/>
              </a:rPr>
              <a:t>التنفيذ.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ومن ثم، </a:t>
            </a:r>
            <a:r>
              <a:rPr lang="ar-JO" sz="2800" b="1" dirty="0">
                <a:cs typeface="+mj-cs"/>
              </a:rPr>
              <a:t>يجب أن يكون هناك جدول زمني مدرج في الخطة لمراجعة الخطة ومراقبة </a:t>
            </a:r>
            <a:r>
              <a:rPr lang="ar-JO" sz="2800" b="1" dirty="0" smtClean="0">
                <a:cs typeface="+mj-cs"/>
              </a:rPr>
              <a:t>تنفيذها.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تحتاج </a:t>
            </a:r>
            <a:r>
              <a:rPr lang="ar-JO" sz="2800" b="1" dirty="0">
                <a:cs typeface="+mj-cs"/>
              </a:rPr>
              <a:t>النقابات العمالية إلى تطوير سياساتها وخططها </a:t>
            </a:r>
            <a:r>
              <a:rPr lang="ar-JO" sz="2800" b="1" dirty="0" smtClean="0">
                <a:cs typeface="+mj-cs"/>
              </a:rPr>
              <a:t>الخاصة</a:t>
            </a:r>
            <a:r>
              <a:rPr lang="ar-SA" sz="2800" b="1" dirty="0" smtClean="0">
                <a:cs typeface="+mj-cs"/>
              </a:rPr>
              <a:t> و </a:t>
            </a:r>
            <a:r>
              <a:rPr lang="ar-JO" sz="2800" b="1" dirty="0" smtClean="0">
                <a:cs typeface="+mj-cs"/>
              </a:rPr>
              <a:t>الاستراتيجيات</a:t>
            </a:r>
            <a:r>
              <a:rPr lang="ar-JO" sz="2800" b="1" dirty="0">
                <a:cs typeface="+mj-cs"/>
              </a:rPr>
              <a:t>. قد تكون النقابات بحاجة إلى الحصول على مساعدة خارجية لمساعدتها في تنفيذ </a:t>
            </a:r>
            <a:r>
              <a:rPr lang="ar-JO" sz="2800" b="1" dirty="0" smtClean="0">
                <a:cs typeface="+mj-cs"/>
              </a:rPr>
              <a:t>خططها، </a:t>
            </a:r>
            <a:r>
              <a:rPr lang="ar-JO" sz="2800" b="1" dirty="0">
                <a:cs typeface="+mj-cs"/>
              </a:rPr>
              <a:t>وقد يقوم البرنامج الدولي </a:t>
            </a:r>
            <a:r>
              <a:rPr lang="ar-SA" sz="2800" b="1" dirty="0" smtClean="0">
                <a:cs typeface="+mj-cs"/>
              </a:rPr>
              <a:t>با</a:t>
            </a:r>
            <a:r>
              <a:rPr lang="ar-JO" sz="2800" b="1" dirty="0" smtClean="0">
                <a:cs typeface="+mj-cs"/>
              </a:rPr>
              <a:t>لقضاء </a:t>
            </a:r>
            <a:r>
              <a:rPr lang="ar-JO" sz="2800" b="1" dirty="0">
                <a:cs typeface="+mj-cs"/>
              </a:rPr>
              <a:t>على عمل </a:t>
            </a:r>
            <a:r>
              <a:rPr lang="ar-JO" sz="2800" b="1" dirty="0" smtClean="0">
                <a:cs typeface="+mj-cs"/>
              </a:rPr>
              <a:t>الأطفال</a:t>
            </a:r>
            <a:r>
              <a:rPr lang="ar-SA" sz="2800" b="1" dirty="0" smtClean="0">
                <a:cs typeface="+mj-cs"/>
              </a:rPr>
              <a:t> او </a:t>
            </a:r>
            <a:r>
              <a:rPr lang="ar-JO" sz="2800" b="1" dirty="0" smtClean="0">
                <a:cs typeface="+mj-cs"/>
              </a:rPr>
              <a:t>يكون </a:t>
            </a:r>
            <a:r>
              <a:rPr lang="ar-JO" sz="2800" b="1" dirty="0">
                <a:cs typeface="+mj-cs"/>
              </a:rPr>
              <a:t>واحدا من مصادر هذا الدعم</a:t>
            </a:r>
            <a:r>
              <a:rPr lang="ar-JO" sz="2800" b="1" dirty="0" smtClean="0">
                <a:cs typeface="+mj-cs"/>
              </a:rPr>
              <a:t>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وسوف </a:t>
            </a:r>
            <a:r>
              <a:rPr lang="ar-JO" sz="2800" b="1" dirty="0">
                <a:cs typeface="+mj-cs"/>
              </a:rPr>
              <a:t>تعزز الخطط فهمًا واضحًا ورؤية </a:t>
            </a:r>
            <a:r>
              <a:rPr lang="ar-JO" sz="2800" b="1" dirty="0" smtClean="0">
                <a:cs typeface="+mj-cs"/>
              </a:rPr>
              <a:t>لما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تريد </a:t>
            </a:r>
            <a:r>
              <a:rPr lang="ar-JO" sz="2800" b="1" dirty="0">
                <a:cs typeface="+mj-cs"/>
              </a:rPr>
              <a:t>النقابات تحقيقها قبل أن تطلب هذه المساعدة</a:t>
            </a:r>
          </a:p>
          <a:p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768185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8289" y="1364566"/>
            <a:ext cx="9366323" cy="4546656"/>
          </a:xfrm>
        </p:spPr>
        <p:txBody>
          <a:bodyPr>
            <a:noAutofit/>
          </a:bodyPr>
          <a:lstStyle/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على الرغم من التاريخ الطويل للحملات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والتشريعات،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لا يزال بالإمكان العثور على الأطفال العاملين في البلدان الصناعية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الزيادة في عمالة الأطفال يتم ملاحظتها في وسط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دول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أوروبا الشرقية لأنها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تتحرك مركزيا من الاقتصاد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المخطط إلى اقتصاد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السوق,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حتى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في دول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الولايات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المتحدة.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المزيد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من الأطفال يعملون بسبب الزيادة السريعة في وظائف بدوام جزئي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والطلب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أكثر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مرونة على القوى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العاملة. ومع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ذلك،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فإن عمل الأطفال هو الأكثر انتشارا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في الدول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غير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الصناعية.</a:t>
            </a: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على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الرغم من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أنه من المستحيل إﻋﻄﺎء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اﻷرﻗﺎم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اﻟﺪﻗﻴﻘﺔ، الا ان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ﻣﻨﻈﻤﺔ اﻟﻌﻤﻞ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اﻟﺪوﻟﻴﺔ تقدر </a:t>
            </a:r>
            <a:r>
              <a:rPr lang="ar-SA" sz="28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أﻧﻪ ﻓﻲ اﻟﺒﻠﺪان </a:t>
            </a:r>
            <a:r>
              <a:rPr lang="ar-SA" sz="28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اﻟﻨﺎﻣﻴﺔ نسب عمالة الاطفال كما يلي:</a:t>
            </a:r>
            <a:endParaRPr lang="ru-RU" sz="2800" b="1" dirty="0"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5963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97612" y="1237957"/>
            <a:ext cx="9507000" cy="4673265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يوجد في جميع أنحاء العالم 218 مليون طفل تتراوح أعمارهم بين 5 سنوات و 17 </a:t>
            </a:r>
            <a:r>
              <a:rPr lang="ar-JO" sz="2800" b="1" dirty="0" smtClean="0">
                <a:cs typeface="+mj-cs"/>
              </a:rPr>
              <a:t>سنة.</a:t>
            </a:r>
            <a:r>
              <a:rPr lang="ar-SA" sz="2800" b="1" dirty="0" smtClean="0">
                <a:cs typeface="+mj-cs"/>
              </a:rPr>
              <a:t> </a:t>
            </a:r>
            <a:r>
              <a:rPr lang="ar-JO" sz="2800" b="1" dirty="0" smtClean="0">
                <a:cs typeface="+mj-cs"/>
              </a:rPr>
              <a:t>ومن </a:t>
            </a:r>
            <a:r>
              <a:rPr lang="ar-JO" sz="2800" b="1" dirty="0">
                <a:cs typeface="+mj-cs"/>
              </a:rPr>
              <a:t>بين </a:t>
            </a:r>
            <a:r>
              <a:rPr lang="ar-JO" sz="2800" b="1" dirty="0" smtClean="0">
                <a:cs typeface="+mj-cs"/>
              </a:rPr>
              <a:t>هؤلاء، </a:t>
            </a:r>
            <a:r>
              <a:rPr lang="ar-JO" sz="2800" b="1" dirty="0">
                <a:cs typeface="+mj-cs"/>
              </a:rPr>
              <a:t>152 مليون من ضحايا عمل </a:t>
            </a:r>
            <a:r>
              <a:rPr lang="ar-JO" sz="2800" b="1" dirty="0" smtClean="0">
                <a:cs typeface="+mj-cs"/>
              </a:rPr>
              <a:t>الأطفال؛ </a:t>
            </a:r>
            <a:r>
              <a:rPr lang="ar-JO" sz="2800" b="1" dirty="0">
                <a:cs typeface="+mj-cs"/>
              </a:rPr>
              <a:t>ما يقرب من </a:t>
            </a:r>
            <a:r>
              <a:rPr lang="ar-JO" sz="2800" b="1" dirty="0" smtClean="0">
                <a:cs typeface="+mj-cs"/>
              </a:rPr>
              <a:t>نصفهم، </a:t>
            </a:r>
            <a:r>
              <a:rPr lang="ar-JO" sz="2800" b="1" dirty="0">
                <a:cs typeface="+mj-cs"/>
              </a:rPr>
              <a:t>73 </a:t>
            </a:r>
            <a:r>
              <a:rPr lang="ar-JO" sz="2800" b="1" dirty="0" smtClean="0">
                <a:cs typeface="+mj-cs"/>
              </a:rPr>
              <a:t>مليون، </a:t>
            </a:r>
            <a:r>
              <a:rPr lang="ar-JO" sz="2800" b="1" dirty="0">
                <a:cs typeface="+mj-cs"/>
              </a:rPr>
              <a:t>يعملون في عمالة الأطفال الخطرة</a:t>
            </a:r>
            <a:r>
              <a:rPr lang="ar-JO" sz="2800" b="1" dirty="0" smtClean="0">
                <a:cs typeface="+mj-cs"/>
              </a:rPr>
              <a:t>.</a:t>
            </a:r>
            <a:endParaRPr lang="ar-SA" sz="2800" b="1" dirty="0" smtClean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من حيث القيمة </a:t>
            </a:r>
            <a:r>
              <a:rPr lang="ar-JO" sz="2800" b="1" dirty="0" smtClean="0">
                <a:cs typeface="+mj-cs"/>
              </a:rPr>
              <a:t>المطلقة، </a:t>
            </a:r>
            <a:r>
              <a:rPr lang="ar-JO" sz="2800" b="1" dirty="0">
                <a:cs typeface="+mj-cs"/>
              </a:rPr>
              <a:t>ما يقرب من نصف عمالة الأطفال (72.1 مليون) موجود في </a:t>
            </a:r>
            <a:r>
              <a:rPr lang="ar-JO" sz="2800" b="1" dirty="0" smtClean="0">
                <a:cs typeface="+mj-cs"/>
              </a:rPr>
              <a:t>أفريقيا؛ </a:t>
            </a:r>
            <a:r>
              <a:rPr lang="ar-JO" sz="2800" b="1" dirty="0">
                <a:cs typeface="+mj-cs"/>
              </a:rPr>
              <a:t>62.1 مليون في آسيا والمحيط </a:t>
            </a:r>
            <a:r>
              <a:rPr lang="ar-JO" sz="2800" b="1" dirty="0" smtClean="0">
                <a:cs typeface="+mj-cs"/>
              </a:rPr>
              <a:t>الهادئ؛ </a:t>
            </a:r>
            <a:r>
              <a:rPr lang="ar-JO" sz="2800" b="1" dirty="0">
                <a:cs typeface="+mj-cs"/>
              </a:rPr>
              <a:t>10.7 مليون في </a:t>
            </a:r>
            <a:r>
              <a:rPr lang="ar-JO" sz="2800" b="1" dirty="0" smtClean="0">
                <a:cs typeface="+mj-cs"/>
              </a:rPr>
              <a:t>الأمريكتين؛ </a:t>
            </a:r>
            <a:r>
              <a:rPr lang="ar-JO" sz="2800" b="1" dirty="0">
                <a:cs typeface="+mj-cs"/>
              </a:rPr>
              <a:t>1.2 مليون في الدول العربية و 5.5 مليون في أوروبا وآسيا الوسطى</a:t>
            </a:r>
            <a:r>
              <a:rPr lang="ar-JO" sz="2800" b="1" dirty="0" smtClean="0">
                <a:cs typeface="+mj-cs"/>
              </a:rPr>
              <a:t>.</a:t>
            </a:r>
            <a:endParaRPr lang="ar-SA" sz="2800" b="1" dirty="0" smtClean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من حيث </a:t>
            </a:r>
            <a:r>
              <a:rPr lang="ar-JO" sz="2800" b="1" dirty="0" smtClean="0">
                <a:cs typeface="+mj-cs"/>
              </a:rPr>
              <a:t>الانتشار، </a:t>
            </a:r>
            <a:r>
              <a:rPr lang="ar-JO" sz="2800" b="1" dirty="0">
                <a:cs typeface="+mj-cs"/>
              </a:rPr>
              <a:t>يوجد طفل واحد من كل خمسة أطفال في أفريقيا (19.6٪) في عمل </a:t>
            </a:r>
            <a:r>
              <a:rPr lang="ar-JO" sz="2800" b="1" dirty="0" smtClean="0">
                <a:cs typeface="+mj-cs"/>
              </a:rPr>
              <a:t>الأطفال، </a:t>
            </a:r>
            <a:r>
              <a:rPr lang="ar-JO" sz="2800" b="1" dirty="0">
                <a:cs typeface="+mj-cs"/>
              </a:rPr>
              <a:t>في حين يتراوح معدل انتشاره في المناطق الأخرى بين 3٪ و 7٪: 2.9٪ في الدول العربية (1 من بين 35 طفلاً</a:t>
            </a:r>
            <a:r>
              <a:rPr lang="ar-JO" sz="2800" b="1" dirty="0" smtClean="0">
                <a:cs typeface="+mj-cs"/>
              </a:rPr>
              <a:t>)؛ </a:t>
            </a:r>
            <a:r>
              <a:rPr lang="ar-JO" sz="2800" b="1" dirty="0">
                <a:cs typeface="+mj-cs"/>
              </a:rPr>
              <a:t>4.1٪ في أوروبا وآسيا الوسطى (1 من 25</a:t>
            </a:r>
            <a:r>
              <a:rPr lang="ar-JO" sz="2800" b="1" dirty="0" smtClean="0">
                <a:cs typeface="+mj-cs"/>
              </a:rPr>
              <a:t>)؛ </a:t>
            </a:r>
            <a:r>
              <a:rPr lang="ar-JO" sz="2800" b="1" dirty="0">
                <a:cs typeface="+mj-cs"/>
              </a:rPr>
              <a:t>5.3 ٪ في الأمريكتين (1 في 19) و 7.4 ٪ في آسيا ومنطقة المحيط الهادئ (1 في 14).</a:t>
            </a:r>
            <a:endParaRPr lang="ru-RU" sz="2800" b="1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212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0665" y="1758461"/>
            <a:ext cx="9703947" cy="4616994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ما يقرب من نصف جميع الأطفال الذين يبلغون 152 مليون طفل من عمالة الأطفال تتراوح أعمارهم بين 5-11 سنوات.</a:t>
            </a: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42 مليون (28 ٪) هم 12-14 سنة ؛ و 37 مليونًا (24٪) أعمارهم بين 15 و 17 عامًا</a:t>
            </a:r>
            <a:r>
              <a:rPr lang="ar-JO" sz="2800" b="1" dirty="0" smtClean="0">
                <a:cs typeface="+mj-cs"/>
              </a:rPr>
              <a:t>.</a:t>
            </a:r>
            <a:endParaRPr lang="ar-SA" sz="2800" b="1" dirty="0" smtClean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عمالة الأطفال الخطرة هي الأكثر انتشارا بين 15-17 سنة. ومع ذلك ، فإن ما يصل إلى ربع عمالة الأطفال الخطرة (19 مليون طفل) تتم بواسطة أطفال تقل أعمارهم عن 12 سنة</a:t>
            </a:r>
            <a:r>
              <a:rPr lang="ar-JO" sz="2800" b="1" dirty="0" smtClean="0">
                <a:cs typeface="+mj-cs"/>
              </a:rPr>
              <a:t>.</a:t>
            </a:r>
            <a:endParaRPr lang="ar-SA" sz="2800" b="1" dirty="0" smtClean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ومن بين 152 مليون طفل في عمالة الأطفال ، هناك 88 مليون طفل و 64 مليون بنت.</a:t>
            </a:r>
            <a:endParaRPr lang="ru-RU" sz="2800" b="1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0765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 </a:t>
            </a: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11680" y="2059744"/>
            <a:ext cx="9211578" cy="4006222"/>
          </a:xfrm>
        </p:spPr>
        <p:txBody>
          <a:bodyPr>
            <a:no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58 ٪ من جميع الأطفال في عمالة الأطفال و 62 ٪ من جميع الأطفال في الأعمال الخطرة هم من الأولاد. يبدو أن الأولاد يواجهون مخاطر أكبر لعمالة الأطفال أكثر من </a:t>
            </a:r>
            <a:r>
              <a:rPr lang="ar-JO" sz="2800" b="1" dirty="0" smtClean="0">
                <a:cs typeface="+mj-cs"/>
              </a:rPr>
              <a:t>البنات، </a:t>
            </a:r>
            <a:r>
              <a:rPr lang="ar-JO" sz="2800" b="1" dirty="0">
                <a:cs typeface="+mj-cs"/>
              </a:rPr>
              <a:t>لكن هذا قد يكون أيضاً انعكاسًا لنقص الإبلاغ عن عمل </a:t>
            </a:r>
            <a:r>
              <a:rPr lang="ar-JO" sz="2800" b="1" dirty="0" smtClean="0">
                <a:cs typeface="+mj-cs"/>
              </a:rPr>
              <a:t>الفتيات، </a:t>
            </a:r>
            <a:r>
              <a:rPr lang="ar-JO" sz="2800" b="1" dirty="0">
                <a:cs typeface="+mj-cs"/>
              </a:rPr>
              <a:t>وخاصة في عمل الأطفال المنزلي</a:t>
            </a:r>
            <a:r>
              <a:rPr lang="ar-JO" sz="2800" b="1" dirty="0" smtClean="0">
                <a:cs typeface="+mj-cs"/>
              </a:rPr>
              <a:t>.</a:t>
            </a:r>
            <a:endParaRPr lang="ar-SA" sz="2800" b="1" dirty="0" smtClean="0">
              <a:cs typeface="+mj-cs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ar-JO" sz="2800" b="1" dirty="0">
                <a:cs typeface="+mj-cs"/>
              </a:rPr>
              <a:t>يتركز عمل الأطفال بالدرجة الأولى في الزراعة (71</a:t>
            </a:r>
            <a:r>
              <a:rPr lang="ar-JO" sz="2800" b="1" dirty="0" smtClean="0">
                <a:cs typeface="+mj-cs"/>
              </a:rPr>
              <a:t>٪)، </a:t>
            </a:r>
            <a:r>
              <a:rPr lang="ar-JO" sz="2800" b="1" dirty="0">
                <a:cs typeface="+mj-cs"/>
              </a:rPr>
              <a:t>والتي تشمل صيد </a:t>
            </a:r>
            <a:r>
              <a:rPr lang="ar-JO" sz="2800" b="1" dirty="0" smtClean="0">
                <a:cs typeface="+mj-cs"/>
              </a:rPr>
              <a:t>الأسماك، والغابات، </a:t>
            </a:r>
            <a:r>
              <a:rPr lang="ar-JO" sz="2800" b="1" dirty="0">
                <a:cs typeface="+mj-cs"/>
              </a:rPr>
              <a:t>وتربية الماشية وتربية الأحياء </a:t>
            </a:r>
            <a:r>
              <a:rPr lang="ar-JO" sz="2800" b="1" dirty="0" smtClean="0">
                <a:cs typeface="+mj-cs"/>
              </a:rPr>
              <a:t>المائية، </a:t>
            </a:r>
            <a:r>
              <a:rPr lang="ar-JO" sz="2800" b="1" dirty="0">
                <a:cs typeface="+mj-cs"/>
              </a:rPr>
              <a:t>وتضم كلا من زراعة الكفاف والزراعة </a:t>
            </a:r>
            <a:r>
              <a:rPr lang="ar-JO" sz="2800" b="1" dirty="0" smtClean="0">
                <a:cs typeface="+mj-cs"/>
              </a:rPr>
              <a:t>التجارية؛ </a:t>
            </a:r>
            <a:r>
              <a:rPr lang="ar-JO" sz="2800" b="1" dirty="0">
                <a:cs typeface="+mj-cs"/>
              </a:rPr>
              <a:t>17٪ في الخدمات و 12 ٪ في القطاع </a:t>
            </a:r>
            <a:r>
              <a:rPr lang="ar-JO" sz="2800" b="1" dirty="0" smtClean="0">
                <a:cs typeface="+mj-cs"/>
              </a:rPr>
              <a:t>الصناعي، </a:t>
            </a:r>
            <a:r>
              <a:rPr lang="ar-JO" sz="2800" b="1" dirty="0">
                <a:cs typeface="+mj-cs"/>
              </a:rPr>
              <a:t>بما في ذلك التعدين.</a:t>
            </a:r>
            <a:endParaRPr lang="ru-RU" sz="2800" b="1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00885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9029" y="722584"/>
            <a:ext cx="8911687" cy="1280890"/>
          </a:xfrm>
        </p:spPr>
        <p:txBody>
          <a:bodyPr>
            <a:normAutofit fontScale="90000"/>
          </a:bodyPr>
          <a:lstStyle/>
          <a:p>
            <a:pPr algn="r">
              <a:lnSpc>
                <a:spcPct val="107000"/>
              </a:lnSpc>
              <a:spcAft>
                <a:spcPts val="800"/>
              </a:spcAft>
            </a:pPr>
            <a:r>
              <a:rPr lang="ar-SA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ما هي </a:t>
            </a:r>
            <a:r>
              <a:rPr lang="ar-SA" b="1" dirty="0">
                <a:latin typeface="Calibri" panose="020F0502020204030204" pitchFamily="34" charset="0"/>
                <a:ea typeface="Calibri" panose="020F0502020204030204" pitchFamily="34" charset="0"/>
              </a:rPr>
              <a:t>عمالة الأطفال</a:t>
            </a:r>
            <a: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  <a:t/>
            </a:r>
            <a:br>
              <a:rPr lang="ru-RU" dirty="0">
                <a:latin typeface="Calibri" panose="020F0502020204030204" pitchFamily="34" charset="0"/>
                <a:ea typeface="Calibri" panose="020F0502020204030204" pitchFamily="34" charset="0"/>
              </a:rPr>
            </a:br>
            <a:endParaRPr lang="ru-R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9029" y="1842868"/>
            <a:ext cx="9136770" cy="4318781"/>
          </a:xfrm>
        </p:spPr>
        <p:txBody>
          <a:bodyPr>
            <a:normAutofit fontScale="85000" lnSpcReduction="20000"/>
          </a:bodyPr>
          <a:lstStyle/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إذن،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ماذا نعني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بعمالة الأطفال؟</a:t>
            </a: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عمالة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الأطفال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ليست الأطفال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الذين يقومون بمهام صغيرة حول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المنزل،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ولا الأطفال المشاركين في العمل المناسب لمستواهم في التطور والذي يسمح لهم باكتساب المهارات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العملية وتعلم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المسؤولية. عمل الأطفال يشمل جميع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الأعمال التي،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بطبيعتها أو الظروف التي تنفذ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فيها،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تضرّ أو تسيء أو تستغل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الطفل،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أو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تحرم الطفل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التعليم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.</a:t>
            </a: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هذه يعني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أن عمل الأطفال يتجلى في أشكال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عديدة, و الفحص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النقدي لحالة الأطفال العاملين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هو ضرورة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لتحديد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ما يشكل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عمالة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الأطفال.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إطار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العمل لهذا الفحص موجود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بشكل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واضح وذكر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في منظمة العمل الدولية الرئيسية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اثنتين من الاتفاقيات بشأن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هذه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القضية,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يرجى الرجوع إلى الكتيب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6، (استخدام </a:t>
            </a:r>
            <a:r>
              <a:rPr lang="ar-SA" sz="3000" b="1" dirty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معايير منظمة العمل الدولية لمكافحة عمل </a:t>
            </a:r>
            <a:r>
              <a:rPr lang="ar-SA" sz="3000" b="1" dirty="0" smtClean="0">
                <a:latin typeface="Calibri" panose="020F0502020204030204" pitchFamily="34" charset="0"/>
                <a:ea typeface="Calibri" panose="020F0502020204030204" pitchFamily="34" charset="0"/>
                <a:cs typeface="+mj-cs"/>
              </a:rPr>
              <a:t>الأطفال).</a:t>
            </a:r>
            <a:endParaRPr lang="ar-SA" sz="3000" b="1" dirty="0">
              <a:latin typeface="Calibri" panose="020F0502020204030204" pitchFamily="34" charset="0"/>
              <a:ea typeface="Calibri" panose="020F0502020204030204" pitchFamily="34" charset="0"/>
              <a:cs typeface="+mj-cs"/>
            </a:endParaRPr>
          </a:p>
          <a:p>
            <a:pPr marL="0" indent="0" algn="r" rtl="1">
              <a:lnSpc>
                <a:spcPct val="107000"/>
              </a:lnSpc>
              <a:spcAft>
                <a:spcPts val="800"/>
              </a:spcAft>
              <a:buNone/>
            </a:pPr>
            <a:endParaRPr lang="ru-RU" dirty="0">
              <a:cs typeface="+mj-cs"/>
            </a:endParaRP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3855" y="-1"/>
            <a:ext cx="12178146" cy="348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155" y="438581"/>
            <a:ext cx="1616240" cy="942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3855" y="6515100"/>
            <a:ext cx="12205856" cy="342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79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3820</Words>
  <Application>Microsoft Office PowerPoint</Application>
  <PresentationFormat>Widescreen</PresentationFormat>
  <Paragraphs>144</Paragraphs>
  <Slides>41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8" baseType="lpstr">
      <vt:lpstr>Andalus</vt:lpstr>
      <vt:lpstr>Arial</vt:lpstr>
      <vt:lpstr>Calibri</vt:lpstr>
      <vt:lpstr>Calibri Light</vt:lpstr>
      <vt:lpstr>Times New Roman</vt:lpstr>
      <vt:lpstr>Wingdings</vt:lpstr>
      <vt:lpstr>Office Theme</vt:lpstr>
      <vt:lpstr>عمالة الاطفال </vt:lpstr>
      <vt:lpstr> </vt:lpstr>
      <vt:lpstr> </vt:lpstr>
      <vt:lpstr> </vt:lpstr>
      <vt:lpstr> </vt:lpstr>
      <vt:lpstr> </vt:lpstr>
      <vt:lpstr> </vt:lpstr>
      <vt:lpstr> </vt:lpstr>
      <vt:lpstr>ما هي عمالة الأطفال </vt:lpstr>
      <vt:lpstr>أشكال عمالة الأطفال</vt:lpstr>
      <vt:lpstr>العبودية و العمل الجبري لاطفال </vt:lpstr>
      <vt:lpstr>ما الذي يسبب عمل الأطفال</vt:lpstr>
      <vt:lpstr>فشل نظام التعليم </vt:lpstr>
      <vt:lpstr>الاقتصاد غير الرسمي </vt:lpstr>
      <vt:lpstr>انخفاض تكلفة عمالة الأطفال </vt:lpstr>
      <vt:lpstr>غياب منظمات العمال</vt:lpstr>
      <vt:lpstr>قلة حماية اجتماعية</vt:lpstr>
      <vt:lpstr>العادات الاجتماعية </vt:lpstr>
      <vt:lpstr>دور نقابات العمال في مكافحة عمالة الأطفال </vt:lpstr>
      <vt:lpstr>المنظمات العمالية لها دور قيادي في الحد من عمالة الطفال</vt:lpstr>
      <vt:lpstr>عمل الأطفال كمسألة نقابية</vt:lpstr>
      <vt:lpstr> </vt:lpstr>
      <vt:lpstr>تشغيل الاطفال يساهم في بطالة الكبار </vt:lpstr>
      <vt:lpstr>الحجة الاقتصادية - الفقر</vt:lpstr>
      <vt:lpstr>العمل النقابي للقضاء على عمالة الأطفال</vt:lpstr>
      <vt:lpstr> </vt:lpstr>
      <vt:lpstr> </vt:lpstr>
      <vt:lpstr>مجالات العمل النقابي</vt:lpstr>
      <vt:lpstr>التوعية، التعبئة و الحملة الانتخابية </vt:lpstr>
      <vt:lpstr> اﻟﻣﻔﺎوﺿﺔ اﻟﺟﻣﺎﻋﯾﺔ </vt:lpstr>
      <vt:lpstr>باستخدام معايير العمل الدولي</vt:lpstr>
      <vt:lpstr>باستخدام الهيكل الثلاثي لتحسين و تطبيق التشريعات </vt:lpstr>
      <vt:lpstr>العمل ضد عمل الطفل من خلال التعليم </vt:lpstr>
      <vt:lpstr>إعادة تأهيل من خلال الحكم عن طريق خدمات الدعم </vt:lpstr>
      <vt:lpstr>ترقية الخطط المدرة لدخل الأسر </vt:lpstr>
      <vt:lpstr>سياسة الاتحاد النقابية وخطط العمل </vt:lpstr>
      <vt:lpstr>تطوير السياسة</vt:lpstr>
      <vt:lpstr> </vt:lpstr>
      <vt:lpstr>تطوير خطط العمل</vt:lpstr>
      <vt:lpstr>PowerPoint Presentation</vt:lpstr>
      <vt:lpstr>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عمالة الاطفال </dc:title>
  <dc:creator>Mahmoud Jaradat</dc:creator>
  <cp:lastModifiedBy>Oday</cp:lastModifiedBy>
  <cp:revision>63</cp:revision>
  <dcterms:created xsi:type="dcterms:W3CDTF">2019-01-16T18:23:03Z</dcterms:created>
  <dcterms:modified xsi:type="dcterms:W3CDTF">2019-01-22T07:40:12Z</dcterms:modified>
</cp:coreProperties>
</file>